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2" r:id="rId1"/>
  </p:sldMasterIdLst>
  <p:notesMasterIdLst>
    <p:notesMasterId r:id="rId68"/>
  </p:notesMasterIdLst>
  <p:handoutMasterIdLst>
    <p:handoutMasterId r:id="rId69"/>
  </p:handoutMasterIdLst>
  <p:sldIdLst>
    <p:sldId id="300" r:id="rId2"/>
    <p:sldId id="329" r:id="rId3"/>
    <p:sldId id="330" r:id="rId4"/>
    <p:sldId id="389" r:id="rId5"/>
    <p:sldId id="460" r:id="rId6"/>
    <p:sldId id="390" r:id="rId7"/>
    <p:sldId id="461" r:id="rId8"/>
    <p:sldId id="391" r:id="rId9"/>
    <p:sldId id="396" r:id="rId10"/>
    <p:sldId id="392" r:id="rId11"/>
    <p:sldId id="462" r:id="rId12"/>
    <p:sldId id="397" r:id="rId13"/>
    <p:sldId id="399" r:id="rId14"/>
    <p:sldId id="398" r:id="rId15"/>
    <p:sldId id="401" r:id="rId16"/>
    <p:sldId id="402" r:id="rId17"/>
    <p:sldId id="400" r:id="rId18"/>
    <p:sldId id="405" r:id="rId19"/>
    <p:sldId id="406" r:id="rId20"/>
    <p:sldId id="407" r:id="rId21"/>
    <p:sldId id="413" r:id="rId22"/>
    <p:sldId id="408" r:id="rId23"/>
    <p:sldId id="412" r:id="rId24"/>
    <p:sldId id="409" r:id="rId25"/>
    <p:sldId id="455" r:id="rId26"/>
    <p:sldId id="411" r:id="rId27"/>
    <p:sldId id="414" r:id="rId28"/>
    <p:sldId id="416" r:id="rId29"/>
    <p:sldId id="418" r:id="rId30"/>
    <p:sldId id="419" r:id="rId31"/>
    <p:sldId id="420" r:id="rId32"/>
    <p:sldId id="421" r:id="rId33"/>
    <p:sldId id="422" r:id="rId34"/>
    <p:sldId id="423" r:id="rId35"/>
    <p:sldId id="424" r:id="rId36"/>
    <p:sldId id="427" r:id="rId37"/>
    <p:sldId id="425" r:id="rId38"/>
    <p:sldId id="428" r:id="rId39"/>
    <p:sldId id="429" r:id="rId40"/>
    <p:sldId id="456" r:id="rId41"/>
    <p:sldId id="457" r:id="rId42"/>
    <p:sldId id="458" r:id="rId43"/>
    <p:sldId id="459" r:id="rId44"/>
    <p:sldId id="432" r:id="rId45"/>
    <p:sldId id="433" r:id="rId46"/>
    <p:sldId id="434" r:id="rId47"/>
    <p:sldId id="437" r:id="rId48"/>
    <p:sldId id="435" r:id="rId49"/>
    <p:sldId id="436" r:id="rId50"/>
    <p:sldId id="463" r:id="rId51"/>
    <p:sldId id="464" r:id="rId52"/>
    <p:sldId id="438" r:id="rId53"/>
    <p:sldId id="439" r:id="rId54"/>
    <p:sldId id="440" r:id="rId55"/>
    <p:sldId id="441" r:id="rId56"/>
    <p:sldId id="443" r:id="rId57"/>
    <p:sldId id="444" r:id="rId58"/>
    <p:sldId id="445" r:id="rId59"/>
    <p:sldId id="446" r:id="rId60"/>
    <p:sldId id="447" r:id="rId61"/>
    <p:sldId id="448" r:id="rId62"/>
    <p:sldId id="449" r:id="rId63"/>
    <p:sldId id="454" r:id="rId64"/>
    <p:sldId id="452" r:id="rId65"/>
    <p:sldId id="451" r:id="rId66"/>
    <p:sldId id="453" r:id="rId67"/>
  </p:sldIdLst>
  <p:sldSz cx="9144000" cy="6858000" type="overhead"/>
  <p:notesSz cx="7099300" cy="10234613"/>
  <p:defaultTextStyle>
    <a:defPPr>
      <a:defRPr lang="en-GB"/>
    </a:defPPr>
    <a:lvl1pPr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1pPr>
    <a:lvl2pPr marL="4572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2pPr>
    <a:lvl3pPr marL="9144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3pPr>
    <a:lvl4pPr marL="13716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4pPr>
    <a:lvl5pPr marL="1828800" algn="l" rtl="0" eaLnBrk="0" fontAlgn="base" hangingPunct="0">
      <a:spcBef>
        <a:spcPct val="20000"/>
      </a:spcBef>
      <a:spcAft>
        <a:spcPct val="25000"/>
      </a:spcAft>
      <a:buClr>
        <a:schemeClr val="accent2"/>
      </a:buClr>
      <a:buSzPct val="80000"/>
      <a:buFont typeface="Monotype Sorts" pitchFamily="2" charset="2"/>
      <a:buChar char="n"/>
      <a:defRPr sz="1900" b="1" kern="1200">
        <a:solidFill>
          <a:srgbClr val="993300"/>
        </a:solidFill>
        <a:latin typeface="Arial Black" pitchFamily="34" charset="0"/>
        <a:ea typeface="+mn-ea"/>
        <a:cs typeface="+mn-cs"/>
      </a:defRPr>
    </a:lvl5pPr>
    <a:lvl6pPr marL="2286000" algn="l" defTabSz="914400" rtl="0" eaLnBrk="1" latinLnBrk="0" hangingPunct="1">
      <a:defRPr sz="1900" b="1" kern="1200">
        <a:solidFill>
          <a:srgbClr val="993300"/>
        </a:solidFill>
        <a:latin typeface="Arial Black" pitchFamily="34" charset="0"/>
        <a:ea typeface="+mn-ea"/>
        <a:cs typeface="+mn-cs"/>
      </a:defRPr>
    </a:lvl6pPr>
    <a:lvl7pPr marL="2743200" algn="l" defTabSz="914400" rtl="0" eaLnBrk="1" latinLnBrk="0" hangingPunct="1">
      <a:defRPr sz="1900" b="1" kern="1200">
        <a:solidFill>
          <a:srgbClr val="993300"/>
        </a:solidFill>
        <a:latin typeface="Arial Black" pitchFamily="34" charset="0"/>
        <a:ea typeface="+mn-ea"/>
        <a:cs typeface="+mn-cs"/>
      </a:defRPr>
    </a:lvl7pPr>
    <a:lvl8pPr marL="3200400" algn="l" defTabSz="914400" rtl="0" eaLnBrk="1" latinLnBrk="0" hangingPunct="1">
      <a:defRPr sz="1900" b="1" kern="1200">
        <a:solidFill>
          <a:srgbClr val="993300"/>
        </a:solidFill>
        <a:latin typeface="Arial Black" pitchFamily="34" charset="0"/>
        <a:ea typeface="+mn-ea"/>
        <a:cs typeface="+mn-cs"/>
      </a:defRPr>
    </a:lvl8pPr>
    <a:lvl9pPr marL="3657600" algn="l" defTabSz="914400" rtl="0" eaLnBrk="1" latinLnBrk="0" hangingPunct="1">
      <a:defRPr sz="1900" b="1" kern="1200">
        <a:solidFill>
          <a:srgbClr val="993300"/>
        </a:solidFill>
        <a:latin typeface="Arial Black"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3300"/>
    <a:srgbClr val="CC3300"/>
    <a:srgbClr val="993300"/>
    <a:srgbClr val="009900"/>
    <a:srgbClr val="CCECFF"/>
    <a:srgbClr val="CC9900"/>
    <a:srgbClr val="CC6600"/>
    <a:srgbClr val="8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615" autoAdjust="0"/>
    <p:restoredTop sz="78501" autoAdjust="0"/>
  </p:normalViewPr>
  <p:slideViewPr>
    <p:cSldViewPr snapToGrid="0" snapToObjects="1">
      <p:cViewPr>
        <p:scale>
          <a:sx n="60" d="100"/>
          <a:sy n="60" d="100"/>
        </p:scale>
        <p:origin x="-1164" y="-612"/>
      </p:cViewPr>
      <p:guideLst>
        <p:guide orient="horz" pos="2161"/>
        <p:guide pos="2880"/>
      </p:guideLst>
    </p:cSldViewPr>
  </p:slideViewPr>
  <p:outlineViewPr>
    <p:cViewPr>
      <p:scale>
        <a:sx n="33" d="100"/>
        <a:sy n="33" d="100"/>
      </p:scale>
      <p:origin x="0" y="10218"/>
    </p:cViewPr>
  </p:outlineViewPr>
  <p:notesTextViewPr>
    <p:cViewPr>
      <p:scale>
        <a:sx n="100" d="100"/>
        <a:sy n="100" d="100"/>
      </p:scale>
      <p:origin x="0" y="0"/>
    </p:cViewPr>
  </p:notesTextViewPr>
  <p:sorterViewPr>
    <p:cViewPr>
      <p:scale>
        <a:sx n="100" d="100"/>
        <a:sy n="100" d="100"/>
      </p:scale>
      <p:origin x="0" y="7812"/>
    </p:cViewPr>
  </p:sorterViewPr>
  <p:notesViewPr>
    <p:cSldViewPr snapToGrid="0" snapToObjects="1">
      <p:cViewPr>
        <p:scale>
          <a:sx n="100" d="100"/>
          <a:sy n="100" d="100"/>
        </p:scale>
        <p:origin x="-1056" y="936"/>
      </p:cViewPr>
      <p:guideLst>
        <p:guide orient="horz" pos="3224"/>
        <p:guide pos="2237"/>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image" Target="../media/image52.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image" Target="../media/image54.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image" Target="../media/image5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8.emf"/><Relationship Id="rId4"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20.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image" Target="../media/image5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4722"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r>
              <a:rPr lang="es-ES"/>
              <a:t>UPM.EUI.TEI</a:t>
            </a:r>
          </a:p>
        </p:txBody>
      </p:sp>
      <p:sp>
        <p:nvSpPr>
          <p:cNvPr id="414723" name="Rectangle 3"/>
          <p:cNvSpPr>
            <a:spLocks noGrp="1" noChangeArrowheads="1"/>
          </p:cNvSpPr>
          <p:nvPr>
            <p:ph type="dt" sz="quarter" idx="1"/>
          </p:nvPr>
        </p:nvSpPr>
        <p:spPr bwMode="auto">
          <a:xfrm>
            <a:off x="4022725"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26679ED2-D13E-48F0-A106-E67DE47FE580}" type="datetime1">
              <a:rPr lang="es-ES_tradnl"/>
              <a:pPr>
                <a:defRPr/>
              </a:pPr>
              <a:t>04/11/2013</a:t>
            </a:fld>
            <a:endParaRPr lang="es-ES"/>
          </a:p>
        </p:txBody>
      </p:sp>
      <p:sp>
        <p:nvSpPr>
          <p:cNvPr id="414724" name="Rectangle 4"/>
          <p:cNvSpPr>
            <a:spLocks noGrp="1" noChangeArrowheads="1"/>
          </p:cNvSpPr>
          <p:nvPr>
            <p:ph type="ftr" sz="quarter" idx="2"/>
          </p:nvPr>
        </p:nvSpPr>
        <p:spPr bwMode="auto">
          <a:xfrm>
            <a:off x="0"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endParaRPr lang="es-ES"/>
          </a:p>
        </p:txBody>
      </p:sp>
      <p:sp>
        <p:nvSpPr>
          <p:cNvPr id="414725" name="Rectangle 5"/>
          <p:cNvSpPr>
            <a:spLocks noGrp="1" noChangeArrowheads="1"/>
          </p:cNvSpPr>
          <p:nvPr>
            <p:ph type="sldNum" sz="quarter" idx="3"/>
          </p:nvPr>
        </p:nvSpPr>
        <p:spPr bwMode="auto">
          <a:xfrm>
            <a:off x="4022725"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9CEFBF7A-2ADE-4B20-A616-64B4871C2BF7}"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r>
              <a:rPr lang="es-ES_tradnl"/>
              <a:t>UPM.EUI.TEI</a:t>
            </a:r>
          </a:p>
        </p:txBody>
      </p:sp>
      <p:sp>
        <p:nvSpPr>
          <p:cNvPr id="4099" name="Rectangle 3"/>
          <p:cNvSpPr>
            <a:spLocks noGrp="1" noChangeArrowheads="1"/>
          </p:cNvSpPr>
          <p:nvPr>
            <p:ph type="dt" idx="1"/>
          </p:nvPr>
        </p:nvSpPr>
        <p:spPr bwMode="auto">
          <a:xfrm>
            <a:off x="4022725" y="0"/>
            <a:ext cx="3076575" cy="512763"/>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277677E3-744E-405B-9786-157F06AC8962}" type="datetime1">
              <a:rPr lang="es-ES_tradnl"/>
              <a:pPr>
                <a:defRPr/>
              </a:pPr>
              <a:t>04/11/2013</a:t>
            </a:fld>
            <a:endParaRPr lang="es-ES_tradnl"/>
          </a:p>
        </p:txBody>
      </p:sp>
      <p:sp>
        <p:nvSpPr>
          <p:cNvPr id="73732" name="Rectangle 4"/>
          <p:cNvSpPr>
            <a:spLocks noGrp="1" noRot="1" noChangeAspect="1" noChangeArrowheads="1" noTextEdit="1"/>
          </p:cNvSpPr>
          <p:nvPr>
            <p:ph type="sldImg" idx="2"/>
          </p:nvPr>
        </p:nvSpPr>
        <p:spPr bwMode="auto">
          <a:xfrm>
            <a:off x="1009650" y="768350"/>
            <a:ext cx="5116513" cy="383698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4563" y="4860925"/>
            <a:ext cx="5210175" cy="4605338"/>
          </a:xfrm>
          <a:prstGeom prst="rect">
            <a:avLst/>
          </a:prstGeom>
          <a:noFill/>
          <a:ln w="9525">
            <a:noFill/>
            <a:miter lim="800000"/>
            <a:headEnd/>
            <a:tailEnd/>
          </a:ln>
          <a:effectLst/>
        </p:spPr>
        <p:txBody>
          <a:bodyPr vert="horz" wrap="square" lIns="99022" tIns="49512" rIns="99022" bIns="49512" numCol="1" anchor="t" anchorCtr="0" compatLnSpc="1">
            <a:prstTxWarp prst="textNoShape">
              <a:avLst/>
            </a:prstTxWarp>
          </a:bodyPr>
          <a:lstStyle/>
          <a:p>
            <a:pPr lvl="0"/>
            <a:r>
              <a:rPr lang="en-GB" noProof="0" smtClean="0"/>
              <a:t>Haga clic para modificar el estilo de texto del patrón</a:t>
            </a:r>
          </a:p>
          <a:p>
            <a:pPr lvl="1"/>
            <a:r>
              <a:rPr lang="en-GB" noProof="0" smtClean="0"/>
              <a:t>Segundo nivel</a:t>
            </a:r>
          </a:p>
          <a:p>
            <a:pPr lvl="2"/>
            <a:r>
              <a:rPr lang="en-GB" noProof="0" smtClean="0"/>
              <a:t>Tercer nivel</a:t>
            </a:r>
          </a:p>
          <a:p>
            <a:pPr lvl="3"/>
            <a:r>
              <a:rPr lang="en-GB" noProof="0" smtClean="0"/>
              <a:t>Cuarto nivel</a:t>
            </a:r>
          </a:p>
          <a:p>
            <a:pPr lvl="4"/>
            <a:r>
              <a:rPr lang="en-GB" noProof="0" smtClean="0"/>
              <a:t>Quinto nivel</a:t>
            </a:r>
          </a:p>
        </p:txBody>
      </p:sp>
      <p:sp>
        <p:nvSpPr>
          <p:cNvPr id="4102" name="Rectangle 6"/>
          <p:cNvSpPr>
            <a:spLocks noGrp="1" noChangeArrowheads="1"/>
          </p:cNvSpPr>
          <p:nvPr>
            <p:ph type="ftr" sz="quarter" idx="4"/>
          </p:nvPr>
        </p:nvSpPr>
        <p:spPr bwMode="auto">
          <a:xfrm>
            <a:off x="0"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defTabSz="990600">
              <a:spcBef>
                <a:spcPct val="0"/>
              </a:spcBef>
              <a:spcAft>
                <a:spcPct val="0"/>
              </a:spcAft>
              <a:buClrTx/>
              <a:buSzTx/>
              <a:buFontTx/>
              <a:buNone/>
              <a:defRPr sz="1400" b="0">
                <a:solidFill>
                  <a:schemeClr val="tx1"/>
                </a:solidFill>
                <a:latin typeface="Times New Roman" pitchFamily="18" charset="0"/>
              </a:defRPr>
            </a:lvl1pPr>
          </a:lstStyle>
          <a:p>
            <a:pPr>
              <a:defRPr/>
            </a:pPr>
            <a:endParaRPr lang="es-ES_tradnl"/>
          </a:p>
        </p:txBody>
      </p:sp>
      <p:sp>
        <p:nvSpPr>
          <p:cNvPr id="4103" name="Rectangle 7"/>
          <p:cNvSpPr>
            <a:spLocks noGrp="1" noChangeArrowheads="1"/>
          </p:cNvSpPr>
          <p:nvPr>
            <p:ph type="sldNum" sz="quarter" idx="5"/>
          </p:nvPr>
        </p:nvSpPr>
        <p:spPr bwMode="auto">
          <a:xfrm>
            <a:off x="4022725" y="9721850"/>
            <a:ext cx="3076575" cy="512763"/>
          </a:xfrm>
          <a:prstGeom prst="rect">
            <a:avLst/>
          </a:prstGeom>
          <a:noFill/>
          <a:ln w="9525">
            <a:noFill/>
            <a:miter lim="800000"/>
            <a:headEnd/>
            <a:tailEnd/>
          </a:ln>
          <a:effectLst/>
        </p:spPr>
        <p:txBody>
          <a:bodyPr vert="horz" wrap="square" lIns="99022" tIns="49512" rIns="99022" bIns="49512" numCol="1" anchor="b" anchorCtr="0" compatLnSpc="1">
            <a:prstTxWarp prst="textNoShape">
              <a:avLst/>
            </a:prstTxWarp>
          </a:bodyPr>
          <a:lstStyle>
            <a:lvl1pPr algn="r" defTabSz="990600">
              <a:spcBef>
                <a:spcPct val="0"/>
              </a:spcBef>
              <a:spcAft>
                <a:spcPct val="0"/>
              </a:spcAft>
              <a:buClrTx/>
              <a:buSzTx/>
              <a:buFontTx/>
              <a:buNone/>
              <a:defRPr sz="1400" b="0">
                <a:solidFill>
                  <a:schemeClr val="tx1"/>
                </a:solidFill>
                <a:latin typeface="Times New Roman" pitchFamily="18" charset="0"/>
              </a:defRPr>
            </a:lvl1pPr>
          </a:lstStyle>
          <a:p>
            <a:pPr>
              <a:defRPr/>
            </a:pPr>
            <a:fld id="{1E0D3EF6-18E3-458A-87C0-720ECD504186}"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just" rtl="0" eaLnBrk="0" fontAlgn="base" hangingPunct="0">
      <a:lnSpc>
        <a:spcPct val="80000"/>
      </a:lnSpc>
      <a:spcBef>
        <a:spcPct val="0"/>
      </a:spcBef>
      <a:spcAft>
        <a:spcPct val="100000"/>
      </a:spcAft>
      <a:defRPr sz="1000" kern="1200">
        <a:solidFill>
          <a:schemeClr val="tx1"/>
        </a:solidFill>
        <a:latin typeface="Arial" charset="0"/>
        <a:ea typeface="+mn-ea"/>
        <a:cs typeface="+mn-cs"/>
      </a:defRPr>
    </a:lvl1pPr>
    <a:lvl2pPr marL="457200" algn="just"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20F56E0F-BE6B-4D17-8146-8B3D39CDF78D}" type="slidenum">
              <a:rPr lang="es-ES_tradnl" smtClean="0"/>
              <a:pPr/>
              <a:t>1</a:t>
            </a:fld>
            <a:endParaRPr lang="es-ES_tradnl"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primera figura muestra que el MOS de acumulación no deja pasar la corriente</a:t>
            </a:r>
            <a:r>
              <a:rPr lang="es-ES" baseline="0" dirty="0" smtClean="0"/>
              <a:t> porque no hay canal. En la segunda figura existe canal gracias a la tensión de entrada y por ello circula corriente.</a:t>
            </a:r>
            <a:endParaRPr lang="es-ES" dirty="0"/>
          </a:p>
        </p:txBody>
      </p:sp>
      <p:sp>
        <p:nvSpPr>
          <p:cNvPr id="4" name="3 Marcador de número de diapositiva"/>
          <p:cNvSpPr>
            <a:spLocks noGrp="1"/>
          </p:cNvSpPr>
          <p:nvPr>
            <p:ph type="sldNum" sz="quarter" idx="10"/>
          </p:nvPr>
        </p:nvSpPr>
        <p:spPr/>
        <p:txBody>
          <a:bodyPr/>
          <a:lstStyle/>
          <a:p>
            <a:pPr>
              <a:defRPr/>
            </a:pPr>
            <a:fld id="{1E0D3EF6-18E3-458A-87C0-720ECD504186}" type="slidenum">
              <a:rPr lang="es-ES_tradnl" smtClean="0"/>
              <a:pPr>
                <a:defRPr/>
              </a:pPr>
              <a:t>11</a:t>
            </a:fld>
            <a:endParaRPr lang="es-ES_trad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79AE56AA-49B1-4C2F-9FE4-0DA2C33ABC5D}" type="slidenum">
              <a:rPr lang="es-ES_tradnl" smtClean="0"/>
              <a:pPr/>
              <a:t>13</a:t>
            </a:fld>
            <a:endParaRPr lang="es-ES_tradnl"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r>
              <a:rPr lang="es-ES" b="1" u="sng" smtClean="0"/>
              <a:t>ZONA DE SATURACIÓN</a:t>
            </a:r>
          </a:p>
          <a:p>
            <a:pPr eaLnBrk="1" hangingPunct="1"/>
            <a:r>
              <a:rPr lang="es-ES" smtClean="0"/>
              <a:t>Potencial efectivo de puerta inferior al potencial entre le drenador y la fuente</a:t>
            </a:r>
          </a:p>
          <a:p>
            <a:pPr eaLnBrk="1" hangingPunct="1"/>
            <a:r>
              <a:rPr lang="es-ES" b="1" smtClean="0"/>
              <a:t>VGS - VT &lt; VDS ; VGD &lt; VT.</a:t>
            </a:r>
          </a:p>
          <a:p>
            <a:pPr eaLnBrk="1" hangingPunct="1"/>
            <a:r>
              <a:rPr lang="es-ES" smtClean="0"/>
              <a:t>Como ya hemos visto, el canal no alcanza el drenador. En este caso la corriente no se produce a través del canal, sino a través de la zona de deplexión que tiene canal de resistencia muy elevada; por ello IDS = cte.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E3DA6B15-6E21-4424-B30F-374D22BCCC1E}" type="slidenum">
              <a:rPr lang="es-ES_tradnl" smtClean="0"/>
              <a:pPr/>
              <a:t>15</a:t>
            </a:fld>
            <a:endParaRPr lang="es-ES_tradnl" smtClean="0"/>
          </a:p>
        </p:txBody>
      </p:sp>
      <p:sp>
        <p:nvSpPr>
          <p:cNvPr id="84995" name="Rectangle 2"/>
          <p:cNvSpPr>
            <a:spLocks noGrp="1" noRot="1" noChangeAspect="1" noChangeArrowheads="1" noTextEdit="1"/>
          </p:cNvSpPr>
          <p:nvPr>
            <p:ph type="sldImg"/>
          </p:nvPr>
        </p:nvSpPr>
        <p:spPr>
          <a:xfrm>
            <a:off x="954088" y="760413"/>
            <a:ext cx="5181600" cy="3886200"/>
          </a:xfrm>
          <a:ln/>
        </p:spPr>
      </p:sp>
      <p:sp>
        <p:nvSpPr>
          <p:cNvPr id="84996" name="Rectangle 3"/>
          <p:cNvSpPr>
            <a:spLocks noGrp="1" noChangeArrowheads="1"/>
          </p:cNvSpPr>
          <p:nvPr>
            <p:ph type="body" idx="1"/>
          </p:nvPr>
        </p:nvSpPr>
        <p:spPr>
          <a:xfrm>
            <a:off x="935038" y="4899025"/>
            <a:ext cx="5218112" cy="4560888"/>
          </a:xfrm>
          <a:noFill/>
          <a:ln/>
        </p:spPr>
        <p:txBody>
          <a:bodyPr/>
          <a:lstStyle/>
          <a:p>
            <a:pPr eaLnBrk="1" hangingPunct="1"/>
            <a:r>
              <a:rPr lang="es-ES" dirty="0" smtClean="0"/>
              <a:t>El MOS es básicamente un interruptor. Cuando se usa en el diseño de células lógicas, este puede estar ON u OFF. Cuando está ON, la corriente puede fluir entre el </a:t>
            </a:r>
            <a:r>
              <a:rPr lang="es-ES" dirty="0" err="1" smtClean="0"/>
              <a:t>drenador</a:t>
            </a:r>
            <a:r>
              <a:rPr lang="es-ES" dirty="0" smtClean="0"/>
              <a:t> y la fuente. Cuando está ON, ninguna corriente fluye entre el </a:t>
            </a:r>
            <a:r>
              <a:rPr lang="es-ES" dirty="0" err="1" smtClean="0"/>
              <a:t>drenador</a:t>
            </a:r>
            <a:r>
              <a:rPr lang="es-ES" dirty="0" smtClean="0"/>
              <a:t> y la fuente. Conclusión, el MOS está ON u OFF dependiendo del voltaje de puerta</a:t>
            </a:r>
          </a:p>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4120BB20-3B37-4C3A-84D7-1B9B87FFB40C}" type="slidenum">
              <a:rPr lang="es-ES_tradnl" smtClean="0"/>
              <a:pPr/>
              <a:t>16</a:t>
            </a:fld>
            <a:endParaRPr lang="es-ES_tradnl" smtClean="0"/>
          </a:p>
        </p:txBody>
      </p:sp>
      <p:sp>
        <p:nvSpPr>
          <p:cNvPr id="86019" name="Rectangle 2"/>
          <p:cNvSpPr>
            <a:spLocks noGrp="1" noRot="1" noChangeAspect="1" noChangeArrowheads="1" noTextEdit="1"/>
          </p:cNvSpPr>
          <p:nvPr>
            <p:ph type="sldImg"/>
          </p:nvPr>
        </p:nvSpPr>
        <p:spPr>
          <a:xfrm>
            <a:off x="954088" y="760413"/>
            <a:ext cx="5181600" cy="3886200"/>
          </a:xfrm>
          <a:ln/>
        </p:spPr>
      </p:sp>
      <p:sp>
        <p:nvSpPr>
          <p:cNvPr id="86020" name="Rectangle 3"/>
          <p:cNvSpPr>
            <a:spLocks noGrp="1" noChangeArrowheads="1"/>
          </p:cNvSpPr>
          <p:nvPr>
            <p:ph type="body" idx="1"/>
          </p:nvPr>
        </p:nvSpPr>
        <p:spPr>
          <a:xfrm>
            <a:off x="935038" y="4899025"/>
            <a:ext cx="5218112" cy="4560888"/>
          </a:xfrm>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a:ln/>
        </p:spPr>
      </p:sp>
      <p:sp>
        <p:nvSpPr>
          <p:cNvPr id="88067" name="2 Marcador de notas"/>
          <p:cNvSpPr>
            <a:spLocks noGrp="1"/>
          </p:cNvSpPr>
          <p:nvPr>
            <p:ph type="body" idx="1"/>
          </p:nvPr>
        </p:nvSpPr>
        <p:spPr>
          <a:noFill/>
          <a:ln/>
        </p:spPr>
        <p:txBody>
          <a:bodyPr/>
          <a:lstStyle/>
          <a:p>
            <a:r>
              <a:rPr lang="es-ES" smtClean="0"/>
              <a:t>Los trts MOS pueden modelarse como conmutadores ideales controlados eléctricamente</a:t>
            </a:r>
          </a:p>
          <a:p>
            <a:endParaRPr lang="es-ES" smtClean="0"/>
          </a:p>
        </p:txBody>
      </p:sp>
      <p:sp>
        <p:nvSpPr>
          <p:cNvPr id="88068" name="3 Marcador de número de diapositiva"/>
          <p:cNvSpPr>
            <a:spLocks noGrp="1"/>
          </p:cNvSpPr>
          <p:nvPr>
            <p:ph type="sldNum" sz="quarter" idx="5"/>
          </p:nvPr>
        </p:nvSpPr>
        <p:spPr>
          <a:noFill/>
        </p:spPr>
        <p:txBody>
          <a:bodyPr/>
          <a:lstStyle/>
          <a:p>
            <a:fld id="{535B2FE5-6286-48A5-A201-94178E352438}" type="slidenum">
              <a:rPr lang="es-ES_tradnl" smtClean="0"/>
              <a:pPr/>
              <a:t>17</a:t>
            </a:fld>
            <a:endParaRPr lang="es-ES_tradn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33451357-5D52-4434-8B3C-B4D1B2147650}" type="slidenum">
              <a:rPr lang="es-ES_tradnl" smtClean="0"/>
              <a:pPr/>
              <a:t>18</a:t>
            </a:fld>
            <a:endParaRPr lang="es-ES_tradnl"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r>
              <a:rPr lang="es-ES" smtClean="0"/>
              <a:t>Cuando el condensador adquiere la tensión Vdd-Vt tendremos que…</a:t>
            </a:r>
          </a:p>
          <a:p>
            <a:pPr algn="ctr" eaLnBrk="1" hangingPunct="1"/>
            <a:endParaRPr lang="es-ES" smtClean="0"/>
          </a:p>
          <a:p>
            <a:pPr algn="ctr" eaLnBrk="1" hangingPunct="1"/>
            <a:r>
              <a:rPr lang="es-ES" b="1" smtClean="0"/>
              <a:t>Vgs=Vdd-(Vdd-Vt)=Vt</a:t>
            </a:r>
          </a:p>
          <a:p>
            <a:pPr algn="ctr" eaLnBrk="1" hangingPunct="1"/>
            <a:endParaRPr lang="es-ES" b="1" smtClean="0"/>
          </a:p>
          <a:p>
            <a:pPr algn="l" eaLnBrk="1" hangingPunct="1"/>
            <a:r>
              <a:rPr lang="es-ES" smtClean="0"/>
              <a:t>A partir de este momento el MOS de corta, el condensador deja de cargarse y la tensión de salida queda fijada a </a:t>
            </a:r>
            <a:r>
              <a:rPr lang="es-ES" b="1" smtClean="0"/>
              <a:t>Vdd-Vt</a:t>
            </a:r>
            <a:r>
              <a:rPr lang="es-ES" smtClean="0"/>
              <a:t>.</a:t>
            </a:r>
          </a:p>
          <a:p>
            <a:pPr algn="l" eaLnBrk="1" hangingPunct="1"/>
            <a:r>
              <a:rPr lang="es-ES" smtClean="0"/>
              <a:t>En suma, esta implementación degrada los “1s” (representados por la tensión Vdd) al no transmitir fielmente la señal de entrada.</a:t>
            </a:r>
          </a:p>
          <a:p>
            <a:pPr algn="l" eaLnBrk="1" hangingPunct="1"/>
            <a:r>
              <a:rPr lang="es-ES" smtClean="0"/>
              <a:t>Si la entrada fuese un “0” (Vin=0v) la capacidad se descargaría totalmente (Vc=0) sin ningún problema ya que Mn no se cortaría. Por tanto, esta implemetación transmite fielmente los “0s”.</a:t>
            </a:r>
          </a:p>
          <a:p>
            <a:pPr algn="l" eaLnBrk="1" hangingPunct="1"/>
            <a:r>
              <a:rPr lang="es-ES" smtClean="0"/>
              <a:t>En cuanto a una la implementación con pMOS ocurriría justamente lo contrario: degradaría los “0s”.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74BD7C28-B532-4C1A-8E99-D43E1A3B23BF}" type="slidenum">
              <a:rPr lang="es-ES_tradnl" smtClean="0"/>
              <a:pPr/>
              <a:t>19</a:t>
            </a:fld>
            <a:endParaRPr lang="es-ES_tradnl"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r>
              <a:rPr lang="es-ES" smtClean="0"/>
              <a:t>Los transistores MOS funcionando por separado como puertas de paso son imperfectos pero complementarios:</a:t>
            </a:r>
          </a:p>
          <a:p>
            <a:pPr eaLnBrk="1" hangingPunct="1"/>
            <a:r>
              <a:rPr lang="es-ES" smtClean="0"/>
              <a:t>– nMOS transmite sin degradar ‘0’ cuando la puerta vale. ‘1’.</a:t>
            </a:r>
          </a:p>
          <a:p>
            <a:pPr eaLnBrk="1" hangingPunct="1"/>
            <a:r>
              <a:rPr lang="es-ES" smtClean="0"/>
              <a:t>– pMOS transmite sin degradar ‘1’ cuando la puerta vale  ‘0’.</a:t>
            </a:r>
          </a:p>
          <a:p>
            <a:pPr eaLnBrk="1" hangingPunct="1"/>
            <a:r>
              <a:rPr lang="es-ES" smtClean="0"/>
              <a:t>Una combinación en paralelo de un transistor nMOS y otro y pMOS con valores de puerta opuestos será una puerta de paso será una puerta de paso (o interruptor) perfecta.</a:t>
            </a:r>
          </a:p>
          <a:p>
            <a:pPr eaLnBrk="1" hangingPunct="1"/>
            <a:r>
              <a:rPr lang="es-ES" smtClean="0"/>
              <a:t>– Si Si C=‘0’, ningún transistor conduce, la salida se aísla.</a:t>
            </a:r>
          </a:p>
          <a:p>
            <a:pPr eaLnBrk="1" hangingPunct="1"/>
            <a:r>
              <a:rPr lang="es-ES" smtClean="0"/>
              <a:t>– Si Si C=‘1’ ambos transistores conducen, las salida sigue a la entrada</a:t>
            </a:r>
          </a:p>
          <a:p>
            <a:pPr eaLnBrk="1" hangingPunct="1"/>
            <a:r>
              <a:rPr lang="es-ES" smtClean="0"/>
              <a:t>Cuando hay un ‘0’, el transistor nMOS lo transmite.</a:t>
            </a:r>
          </a:p>
          <a:p>
            <a:pPr eaLnBrk="1" hangingPunct="1"/>
            <a:r>
              <a:rPr lang="es-ES" smtClean="0"/>
              <a:t>Cuando hay un ‘1’ lo transmite el transistor pMOS.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a:ln/>
        </p:spPr>
      </p:sp>
      <p:sp>
        <p:nvSpPr>
          <p:cNvPr id="91139" name="2 Marcador de notas"/>
          <p:cNvSpPr>
            <a:spLocks noGrp="1"/>
          </p:cNvSpPr>
          <p:nvPr>
            <p:ph type="body" idx="1"/>
          </p:nvPr>
        </p:nvSpPr>
        <p:spPr>
          <a:noFill/>
          <a:ln/>
        </p:spPr>
        <p:txBody>
          <a:bodyPr/>
          <a:lstStyle/>
          <a:p>
            <a:r>
              <a:rPr lang="es-ES" dirty="0" smtClean="0"/>
              <a:t>El sistema numérico en base 8 se llama octal y utiliza los dígitos 0 a 7 (base 8)</a:t>
            </a:r>
          </a:p>
          <a:p>
            <a:endParaRPr lang="es-ES" dirty="0" smtClean="0"/>
          </a:p>
          <a:p>
            <a:r>
              <a:rPr lang="es-ES" dirty="0" smtClean="0"/>
              <a:t>Por ejemplo, para cambiar de decimal a octal, el número 74 (en decimal) es 1001010 (en binario), lo agruparíamos como 1 / 001 / 010, de tal forma que obtengamos una serie de números en binario de 3 dígitos cada uno (para fragmentar el número se comienza desde el primero por la derecha y se parte de 3 en 3), después obtenemos el número en decimal de cada uno de los números en binario obtenidos: 1=1, 001=1 y 010=2. De modo que el número decimal 74 en octal es 112.</a:t>
            </a:r>
          </a:p>
          <a:p>
            <a:endParaRPr lang="es-ES" dirty="0" smtClean="0"/>
          </a:p>
        </p:txBody>
      </p:sp>
      <p:sp>
        <p:nvSpPr>
          <p:cNvPr id="91140" name="3 Marcador de número de diapositiva"/>
          <p:cNvSpPr>
            <a:spLocks noGrp="1"/>
          </p:cNvSpPr>
          <p:nvPr>
            <p:ph type="sldNum" sz="quarter" idx="5"/>
          </p:nvPr>
        </p:nvSpPr>
        <p:spPr>
          <a:noFill/>
        </p:spPr>
        <p:txBody>
          <a:bodyPr/>
          <a:lstStyle/>
          <a:p>
            <a:fld id="{05384C7F-EF96-4CE0-A99A-6B7AF960F8C7}" type="slidenum">
              <a:rPr lang="es-ES" smtClean="0"/>
              <a:pPr/>
              <a:t>23</a:t>
            </a:fld>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a:ln/>
        </p:spPr>
      </p:sp>
      <p:sp>
        <p:nvSpPr>
          <p:cNvPr id="92163" name="2 Marcador de notas"/>
          <p:cNvSpPr>
            <a:spLocks noGrp="1"/>
          </p:cNvSpPr>
          <p:nvPr>
            <p:ph type="body" idx="1"/>
          </p:nvPr>
        </p:nvSpPr>
        <p:spPr>
          <a:noFill/>
          <a:ln/>
        </p:spPr>
        <p:txBody>
          <a:bodyPr/>
          <a:lstStyle/>
          <a:p>
            <a:r>
              <a:rPr lang="es-ES" b="1" smtClean="0">
                <a:solidFill>
                  <a:srgbClr val="66FFFF"/>
                </a:solidFill>
              </a:rPr>
              <a:t>BIT</a:t>
            </a:r>
            <a:r>
              <a:rPr lang="es-ES" b="1" smtClean="0">
                <a:solidFill>
                  <a:srgbClr val="FFFF00"/>
                </a:solidFill>
              </a:rPr>
              <a:t> = </a:t>
            </a:r>
            <a:r>
              <a:rPr lang="es-ES" b="1" i="1" smtClean="0">
                <a:solidFill>
                  <a:srgbClr val="66FFFF"/>
                </a:solidFill>
              </a:rPr>
              <a:t>BI</a:t>
            </a:r>
            <a:r>
              <a:rPr lang="es-ES" b="1" smtClean="0">
                <a:solidFill>
                  <a:srgbClr val="FFFF00"/>
                </a:solidFill>
              </a:rPr>
              <a:t>nary digi</a:t>
            </a:r>
            <a:r>
              <a:rPr lang="es-ES" b="1" i="1" smtClean="0">
                <a:solidFill>
                  <a:srgbClr val="66FFFF"/>
                </a:solidFill>
              </a:rPr>
              <a:t>T </a:t>
            </a:r>
            <a:endParaRPr lang="es-ES" smtClean="0"/>
          </a:p>
        </p:txBody>
      </p:sp>
      <p:sp>
        <p:nvSpPr>
          <p:cNvPr id="92164" name="3 Marcador de número de diapositiva"/>
          <p:cNvSpPr>
            <a:spLocks noGrp="1"/>
          </p:cNvSpPr>
          <p:nvPr>
            <p:ph type="sldNum" sz="quarter" idx="5"/>
          </p:nvPr>
        </p:nvSpPr>
        <p:spPr>
          <a:noFill/>
        </p:spPr>
        <p:txBody>
          <a:bodyPr/>
          <a:lstStyle/>
          <a:p>
            <a:fld id="{9A31722D-437A-4EE8-BC57-07F713787011}" type="slidenum">
              <a:rPr lang="es-ES_tradnl" smtClean="0"/>
              <a:pPr/>
              <a:t>25</a:t>
            </a:fld>
            <a:endParaRPr lang="es-ES_tradn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+S=mas</a:t>
            </a:r>
            <a:r>
              <a:rPr lang="es-ES" baseline="0" dirty="0" smtClean="0"/>
              <a:t> significativo</a:t>
            </a:r>
          </a:p>
          <a:p>
            <a:r>
              <a:rPr lang="es-ES" baseline="0" dirty="0" smtClean="0"/>
              <a:t>-S=menos significativo</a:t>
            </a:r>
            <a:endParaRPr lang="es-ES" dirty="0"/>
          </a:p>
        </p:txBody>
      </p:sp>
      <p:sp>
        <p:nvSpPr>
          <p:cNvPr id="4" name="3 Marcador de número de diapositiva"/>
          <p:cNvSpPr>
            <a:spLocks noGrp="1"/>
          </p:cNvSpPr>
          <p:nvPr>
            <p:ph type="sldNum" sz="quarter" idx="10"/>
          </p:nvPr>
        </p:nvSpPr>
        <p:spPr/>
        <p:txBody>
          <a:bodyPr/>
          <a:lstStyle/>
          <a:p>
            <a:pPr>
              <a:defRPr/>
            </a:pPr>
            <a:fld id="{1E0D3EF6-18E3-458A-87C0-720ECD504186}" type="slidenum">
              <a:rPr lang="es-ES_tradnl" smtClean="0"/>
              <a:pPr>
                <a:defRPr/>
              </a:pPr>
              <a:t>26</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6F3224CB-BD4E-4F21-B1F2-5BA36535CA42}" type="slidenum">
              <a:rPr lang="es-ES_tradnl" smtClean="0"/>
              <a:pPr/>
              <a:t>2</a:t>
            </a:fld>
            <a:endParaRPr lang="es-ES_tradnl"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BCD=</a:t>
            </a:r>
            <a:r>
              <a:rPr lang="es-ES" dirty="0" err="1" smtClean="0"/>
              <a:t>Binary-Coded</a:t>
            </a:r>
            <a:r>
              <a:rPr lang="es-ES" dirty="0" smtClean="0"/>
              <a:t> Decimal </a:t>
            </a:r>
            <a:endParaRPr lang="es-ES" dirty="0"/>
          </a:p>
        </p:txBody>
      </p:sp>
      <p:sp>
        <p:nvSpPr>
          <p:cNvPr id="4" name="3 Marcador de número de diapositiva"/>
          <p:cNvSpPr>
            <a:spLocks noGrp="1"/>
          </p:cNvSpPr>
          <p:nvPr>
            <p:ph type="sldNum" sz="quarter" idx="10"/>
          </p:nvPr>
        </p:nvSpPr>
        <p:spPr/>
        <p:txBody>
          <a:bodyPr/>
          <a:lstStyle/>
          <a:p>
            <a:pPr>
              <a:defRPr/>
            </a:pPr>
            <a:fld id="{1E0D3EF6-18E3-458A-87C0-720ECD504186}" type="slidenum">
              <a:rPr lang="es-ES_tradnl" smtClean="0"/>
              <a:pPr>
                <a:defRPr/>
              </a:pPr>
              <a:t>29</a:t>
            </a:fld>
            <a:endParaRPr lang="es-ES_trad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Los códigos de Gray</a:t>
            </a:r>
            <a:r>
              <a:rPr lang="es-ES" baseline="0" dirty="0" smtClean="0"/>
              <a:t> y Johnson son útiles para la corrección de errores. El de </a:t>
            </a:r>
            <a:r>
              <a:rPr lang="es-ES" baseline="0" dirty="0" err="1" smtClean="0"/>
              <a:t>Aiken</a:t>
            </a:r>
            <a:r>
              <a:rPr lang="es-ES" baseline="0" dirty="0" smtClean="0"/>
              <a:t>  y BCD-Exceso3 se utiliza para operaciones aritméticas.</a:t>
            </a:r>
          </a:p>
          <a:p>
            <a:r>
              <a:rPr lang="es-ES" dirty="0" smtClean="0"/>
              <a:t>El código Exceso 3 se obtiene sumando "3" a cada combinación del código BCD natural. </a:t>
            </a:r>
            <a:endParaRPr lang="es-ES" dirty="0"/>
          </a:p>
        </p:txBody>
      </p:sp>
      <p:sp>
        <p:nvSpPr>
          <p:cNvPr id="4" name="3 Marcador de número de diapositiva"/>
          <p:cNvSpPr>
            <a:spLocks noGrp="1"/>
          </p:cNvSpPr>
          <p:nvPr>
            <p:ph type="sldNum" sz="quarter" idx="10"/>
          </p:nvPr>
        </p:nvSpPr>
        <p:spPr/>
        <p:txBody>
          <a:bodyPr/>
          <a:lstStyle/>
          <a:p>
            <a:pPr>
              <a:defRPr/>
            </a:pPr>
            <a:fld id="{1E0D3EF6-18E3-458A-87C0-720ECD504186}" type="slidenum">
              <a:rPr lang="es-ES_tradnl" smtClean="0"/>
              <a:pPr>
                <a:defRPr/>
              </a:pPr>
              <a:t>30</a:t>
            </a:fld>
            <a:endParaRPr lang="es-ES_trad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Marcador de imagen de diapositiva"/>
          <p:cNvSpPr>
            <a:spLocks noGrp="1" noRot="1" noChangeAspect="1" noTextEdit="1"/>
          </p:cNvSpPr>
          <p:nvPr>
            <p:ph type="sldImg"/>
          </p:nvPr>
        </p:nvSpPr>
        <p:spPr>
          <a:ln/>
        </p:spPr>
      </p:sp>
      <p:sp>
        <p:nvSpPr>
          <p:cNvPr id="93187" name="2 Marcador de notas"/>
          <p:cNvSpPr>
            <a:spLocks noGrp="1"/>
          </p:cNvSpPr>
          <p:nvPr>
            <p:ph type="body" idx="1"/>
          </p:nvPr>
        </p:nvSpPr>
        <p:spPr>
          <a:noFill/>
          <a:ln/>
        </p:spPr>
        <p:txBody>
          <a:bodyPr/>
          <a:lstStyle/>
          <a:p>
            <a:r>
              <a:rPr lang="es-ES" dirty="0" smtClean="0"/>
              <a:t>ASCII (acrónimo inglés de American Standard </a:t>
            </a:r>
            <a:r>
              <a:rPr lang="es-ES" dirty="0" err="1" smtClean="0"/>
              <a:t>Code</a:t>
            </a:r>
            <a:r>
              <a:rPr lang="es-ES" dirty="0" smtClean="0"/>
              <a:t> </a:t>
            </a:r>
            <a:r>
              <a:rPr lang="es-ES" dirty="0" err="1" smtClean="0"/>
              <a:t>for</a:t>
            </a:r>
            <a:r>
              <a:rPr lang="es-ES" dirty="0" smtClean="0"/>
              <a:t> </a:t>
            </a:r>
            <a:r>
              <a:rPr lang="es-ES" dirty="0" err="1" smtClean="0"/>
              <a:t>Information</a:t>
            </a:r>
            <a:r>
              <a:rPr lang="es-ES" dirty="0" smtClean="0"/>
              <a:t> </a:t>
            </a:r>
            <a:r>
              <a:rPr lang="es-ES" dirty="0" err="1" smtClean="0"/>
              <a:t>Interchange</a:t>
            </a:r>
            <a:r>
              <a:rPr lang="es-ES" dirty="0" smtClean="0"/>
              <a:t> — Código Estándar Estadounidense para el Intercambio de Información), pronunciado generalmente [</a:t>
            </a:r>
            <a:r>
              <a:rPr lang="es-ES" dirty="0" err="1" smtClean="0"/>
              <a:t>áski</a:t>
            </a:r>
            <a:r>
              <a:rPr lang="es-ES" dirty="0" smtClean="0"/>
              <a:t>] o [</a:t>
            </a:r>
            <a:r>
              <a:rPr lang="es-ES" dirty="0" err="1" smtClean="0"/>
              <a:t>ásci</a:t>
            </a:r>
            <a:r>
              <a:rPr lang="es-ES" dirty="0" smtClean="0"/>
              <a:t>] , es un código de caracteres basado en el alfabeto latino, tal como se usa en inglés moderno y en otras lenguas occidentales. Fue creado en 1963 por el Comité Estadounidense de Estándares (ASA, conocido desde 1969 como el Instituto Estadounidense de Estándares Nacionales, o ANSI) como una refundición o evolución de los conjuntos de códigos utilizados entonces en telegrafía.</a:t>
            </a:r>
          </a:p>
        </p:txBody>
      </p:sp>
      <p:sp>
        <p:nvSpPr>
          <p:cNvPr id="93188" name="3 Marcador de número de diapositiva"/>
          <p:cNvSpPr>
            <a:spLocks noGrp="1"/>
          </p:cNvSpPr>
          <p:nvPr>
            <p:ph type="sldNum" sz="quarter" idx="5"/>
          </p:nvPr>
        </p:nvSpPr>
        <p:spPr>
          <a:noFill/>
        </p:spPr>
        <p:txBody>
          <a:bodyPr/>
          <a:lstStyle/>
          <a:p>
            <a:fld id="{CED20F14-66D7-436E-AFE4-972397C81B30}" type="slidenum">
              <a:rPr lang="es-ES_tradnl" smtClean="0"/>
              <a:pPr/>
              <a:t>31</a:t>
            </a:fld>
            <a:endParaRPr lang="es-ES_tradn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Marcador de imagen de diapositiva"/>
          <p:cNvSpPr>
            <a:spLocks noGrp="1" noRot="1" noChangeAspect="1" noTextEdit="1"/>
          </p:cNvSpPr>
          <p:nvPr>
            <p:ph type="sldImg"/>
          </p:nvPr>
        </p:nvSpPr>
        <p:spPr>
          <a:ln/>
        </p:spPr>
      </p:sp>
      <p:sp>
        <p:nvSpPr>
          <p:cNvPr id="94211" name="2 Marcador de notas"/>
          <p:cNvSpPr>
            <a:spLocks noGrp="1"/>
          </p:cNvSpPr>
          <p:nvPr>
            <p:ph type="body" idx="1"/>
          </p:nvPr>
        </p:nvSpPr>
        <p:spPr>
          <a:noFill/>
          <a:ln/>
        </p:spPr>
        <p:txBody>
          <a:bodyPr/>
          <a:lstStyle/>
          <a:p>
            <a:r>
              <a:rPr lang="es-ES" smtClean="0"/>
              <a:t>El </a:t>
            </a:r>
            <a:r>
              <a:rPr lang="es-ES" b="1" smtClean="0"/>
              <a:t>display de 7 segmentos o visualizador de 7 segmentos</a:t>
            </a:r>
            <a:r>
              <a:rPr lang="es-ES" smtClean="0"/>
              <a:t> es un componente que se utiliza para la </a:t>
            </a:r>
            <a:r>
              <a:rPr lang="es-ES" b="1" smtClean="0"/>
              <a:t>representación de números</a:t>
            </a:r>
            <a:r>
              <a:rPr lang="es-ES" smtClean="0"/>
              <a:t> en muchos dispositivos electrónicos debido en gran medida a su simplicidad.</a:t>
            </a:r>
          </a:p>
          <a:p>
            <a:r>
              <a:rPr lang="es-ES" smtClean="0"/>
              <a:t>A cada uno de los segmentos que forman el display se les denomina a, b, c, d, e, f y g y están ensamblados de forma que se permita activar cada segmento por separado consiguiendo formar cualquier dígito numérico. A continuación se muestran algunos ejemplos:</a:t>
            </a:r>
          </a:p>
          <a:p>
            <a:r>
              <a:rPr lang="es-ES" smtClean="0"/>
              <a:t>Si se activan o encienden todos los segmentos se forma el número "8".</a:t>
            </a:r>
          </a:p>
          <a:p>
            <a:r>
              <a:rPr lang="es-ES" smtClean="0"/>
              <a:t>Si se activan sólo los segmentos: "a, b, c, d, e, f," se forma el número "0".</a:t>
            </a:r>
          </a:p>
          <a:p>
            <a:endParaRPr lang="es-ES" smtClean="0"/>
          </a:p>
          <a:p>
            <a:endParaRPr lang="es-ES" smtClean="0"/>
          </a:p>
        </p:txBody>
      </p:sp>
      <p:sp>
        <p:nvSpPr>
          <p:cNvPr id="94212" name="3 Marcador de número de diapositiva"/>
          <p:cNvSpPr>
            <a:spLocks noGrp="1"/>
          </p:cNvSpPr>
          <p:nvPr>
            <p:ph type="sldNum" sz="quarter" idx="5"/>
          </p:nvPr>
        </p:nvSpPr>
        <p:spPr>
          <a:noFill/>
        </p:spPr>
        <p:txBody>
          <a:bodyPr/>
          <a:lstStyle/>
          <a:p>
            <a:fld id="{8261ACFD-CD66-4386-ADA0-E80CDEA69F95}" type="slidenum">
              <a:rPr lang="es-ES_tradnl" smtClean="0"/>
              <a:pPr/>
              <a:t>32</a:t>
            </a:fld>
            <a:endParaRPr lang="es-ES_tradn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Marcador de imagen de diapositiva"/>
          <p:cNvSpPr>
            <a:spLocks noGrp="1" noRot="1" noChangeAspect="1" noTextEdit="1"/>
          </p:cNvSpPr>
          <p:nvPr>
            <p:ph type="sldImg"/>
          </p:nvPr>
        </p:nvSpPr>
        <p:spPr>
          <a:ln/>
        </p:spPr>
      </p:sp>
      <p:sp>
        <p:nvSpPr>
          <p:cNvPr id="95235" name="2 Marcador de notas"/>
          <p:cNvSpPr>
            <a:spLocks noGrp="1"/>
          </p:cNvSpPr>
          <p:nvPr>
            <p:ph type="body" idx="1"/>
          </p:nvPr>
        </p:nvSpPr>
        <p:spPr>
          <a:noFill/>
          <a:ln/>
        </p:spPr>
        <p:txBody>
          <a:bodyPr/>
          <a:lstStyle/>
          <a:p>
            <a:r>
              <a:rPr lang="es-ES" smtClean="0"/>
              <a:t>El álgebra de Boole es la base del lenguaje digital, a partir de unidades básicas de información, definidas por dos estados: el ‘si’ y el ‘no’, el 0 y el 1, abierto/cerrado, verdadero/falso, blanco/negro. Se denomina así en honor a George Boole, (2 de noviembre de 1815 a 8 de diciembre de 1864), matemático inglés que fue el primero en definirla como parte de un sistema lógico a mediados del siglo XIX</a:t>
            </a:r>
          </a:p>
          <a:p>
            <a:endParaRPr lang="es-ES" smtClean="0"/>
          </a:p>
        </p:txBody>
      </p:sp>
      <p:sp>
        <p:nvSpPr>
          <p:cNvPr id="95236" name="3 Marcador de número de diapositiva"/>
          <p:cNvSpPr>
            <a:spLocks noGrp="1"/>
          </p:cNvSpPr>
          <p:nvPr>
            <p:ph type="sldNum" sz="quarter" idx="5"/>
          </p:nvPr>
        </p:nvSpPr>
        <p:spPr>
          <a:noFill/>
        </p:spPr>
        <p:txBody>
          <a:bodyPr/>
          <a:lstStyle/>
          <a:p>
            <a:fld id="{F79E4BD1-91A6-468C-A85B-6131F37C0269}" type="slidenum">
              <a:rPr lang="es-ES_tradnl" smtClean="0"/>
              <a:pPr/>
              <a:t>33</a:t>
            </a:fld>
            <a:endParaRPr lang="es-ES_tradn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a:ln/>
        </p:spPr>
      </p:sp>
      <p:sp>
        <p:nvSpPr>
          <p:cNvPr id="96259" name="2 Marcador de notas"/>
          <p:cNvSpPr>
            <a:spLocks noGrp="1"/>
          </p:cNvSpPr>
          <p:nvPr>
            <p:ph type="body" idx="1"/>
          </p:nvPr>
        </p:nvSpPr>
        <p:spPr>
          <a:noFill/>
          <a:ln/>
        </p:spPr>
        <p:txBody>
          <a:bodyPr/>
          <a:lstStyle/>
          <a:p>
            <a:r>
              <a:rPr lang="es-ES" smtClean="0"/>
              <a:t>Son propiedades indemostrables o postulados</a:t>
            </a:r>
          </a:p>
        </p:txBody>
      </p:sp>
      <p:sp>
        <p:nvSpPr>
          <p:cNvPr id="96260" name="3 Marcador de número de diapositiva"/>
          <p:cNvSpPr>
            <a:spLocks noGrp="1"/>
          </p:cNvSpPr>
          <p:nvPr>
            <p:ph type="sldNum" sz="quarter" idx="5"/>
          </p:nvPr>
        </p:nvSpPr>
        <p:spPr>
          <a:noFill/>
        </p:spPr>
        <p:txBody>
          <a:bodyPr/>
          <a:lstStyle/>
          <a:p>
            <a:fld id="{96C64038-15E8-4B51-B73F-88BC6CF70BA0}" type="slidenum">
              <a:rPr lang="es-ES_tradnl" smtClean="0"/>
              <a:pPr/>
              <a:t>34</a:t>
            </a:fld>
            <a:endParaRPr lang="es-ES_tradn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a:ln/>
        </p:spPr>
      </p:sp>
      <p:sp>
        <p:nvSpPr>
          <p:cNvPr id="97283" name="2 Marcador de notas"/>
          <p:cNvSpPr>
            <a:spLocks noGrp="1"/>
          </p:cNvSpPr>
          <p:nvPr>
            <p:ph type="body" idx="1"/>
          </p:nvPr>
        </p:nvSpPr>
        <p:spPr>
          <a:noFill/>
          <a:ln/>
        </p:spPr>
        <p:txBody>
          <a:bodyPr/>
          <a:lstStyle/>
          <a:p>
            <a:r>
              <a:rPr lang="es-ES" b="1" dirty="0" err="1" smtClean="0"/>
              <a:t>Idempotencia</a:t>
            </a:r>
            <a:r>
              <a:rPr lang="es-ES" dirty="0" smtClean="0"/>
              <a:t>: Este teorema implica que cuando existen términos semejantes en una expresión, basta con escribir uno de ellos, o bien, que un término  puede "desdoblarse" tantas veces como se quiera.</a:t>
            </a:r>
          </a:p>
          <a:p>
            <a:endParaRPr lang="es-ES" dirty="0" smtClean="0"/>
          </a:p>
          <a:p>
            <a:endParaRPr lang="es-ES" dirty="0" smtClean="0"/>
          </a:p>
          <a:p>
            <a:endParaRPr lang="es-ES" dirty="0" smtClean="0"/>
          </a:p>
        </p:txBody>
      </p:sp>
      <p:sp>
        <p:nvSpPr>
          <p:cNvPr id="97284" name="3 Marcador de número de diapositiva"/>
          <p:cNvSpPr>
            <a:spLocks noGrp="1"/>
          </p:cNvSpPr>
          <p:nvPr>
            <p:ph type="sldNum" sz="quarter" idx="5"/>
          </p:nvPr>
        </p:nvSpPr>
        <p:spPr>
          <a:noFill/>
        </p:spPr>
        <p:txBody>
          <a:bodyPr/>
          <a:lstStyle/>
          <a:p>
            <a:fld id="{E33F5B2F-6756-458C-99C0-58FCF948724F}" type="slidenum">
              <a:rPr lang="es-ES_tradnl" smtClean="0"/>
              <a:pPr/>
              <a:t>35</a:t>
            </a:fld>
            <a:endParaRPr lang="es-ES_tradn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a:ln/>
        </p:spPr>
      </p:sp>
      <p:sp>
        <p:nvSpPr>
          <p:cNvPr id="3" name="2 Marcador de notas"/>
          <p:cNvSpPr>
            <a:spLocks noGrp="1"/>
          </p:cNvSpPr>
          <p:nvPr>
            <p:ph type="body" idx="1"/>
          </p:nvPr>
        </p:nvSpPr>
        <p:spPr/>
        <p:txBody>
          <a:bodyPr>
            <a:normAutofit/>
          </a:bodyPr>
          <a:lstStyle/>
          <a:p>
            <a:pPr>
              <a:defRPr/>
            </a:pPr>
            <a:r>
              <a:rPr lang="es-CL" kern="0" dirty="0" smtClean="0">
                <a:solidFill>
                  <a:srgbClr val="FFFF00"/>
                </a:solidFill>
                <a:sym typeface="Symbol" pitchFamily="18" charset="2"/>
              </a:rPr>
              <a:t>6.Cancelación. Demostración:</a:t>
            </a:r>
          </a:p>
          <a:p>
            <a:pPr>
              <a:defRPr/>
            </a:pPr>
            <a:r>
              <a:rPr lang="es-CL" kern="0" dirty="0" smtClean="0">
                <a:solidFill>
                  <a:srgbClr val="FFFF00"/>
                </a:solidFill>
                <a:sym typeface="Symbol" pitchFamily="18" charset="2"/>
              </a:rPr>
              <a:t>A+A.B=A(1+B)=A.1=A</a:t>
            </a:r>
          </a:p>
          <a:p>
            <a:pPr>
              <a:defRPr/>
            </a:pPr>
            <a:r>
              <a:rPr lang="es-CL" kern="0" dirty="0" smtClean="0">
                <a:solidFill>
                  <a:srgbClr val="FFFF00"/>
                </a:solidFill>
                <a:sym typeface="Symbol" pitchFamily="18" charset="2"/>
              </a:rPr>
              <a:t>A.(A+B)=A</a:t>
            </a:r>
            <a:r>
              <a:rPr lang="es-CL" kern="0" baseline="30000" dirty="0" smtClean="0">
                <a:solidFill>
                  <a:srgbClr val="FFFF00"/>
                </a:solidFill>
                <a:sym typeface="Symbol" pitchFamily="18" charset="2"/>
              </a:rPr>
              <a:t>2</a:t>
            </a:r>
            <a:r>
              <a:rPr lang="es-CL" kern="0" dirty="0" smtClean="0">
                <a:solidFill>
                  <a:srgbClr val="FFFF00"/>
                </a:solidFill>
                <a:sym typeface="Symbol" pitchFamily="18" charset="2"/>
              </a:rPr>
              <a:t>+AB)=A+AB=A(1+B)=A;</a:t>
            </a:r>
          </a:p>
          <a:p>
            <a:pPr>
              <a:defRPr/>
            </a:pPr>
            <a:endParaRPr lang="es-CL" kern="0" dirty="0" smtClean="0">
              <a:solidFill>
                <a:srgbClr val="FFFF00"/>
              </a:solidFill>
              <a:sym typeface="Symbol" pitchFamily="18" charset="2"/>
            </a:endParaRPr>
          </a:p>
          <a:p>
            <a:pPr>
              <a:defRPr/>
            </a:pPr>
            <a:r>
              <a:rPr lang="es-ES" dirty="0" smtClean="0"/>
              <a:t>6.Otra formulación del T. cancelación. </a:t>
            </a:r>
            <a:r>
              <a:rPr lang="es-CL" kern="0" dirty="0" smtClean="0">
                <a:solidFill>
                  <a:srgbClr val="FFFF00"/>
                </a:solidFill>
                <a:cs typeface="Arial" charset="0"/>
              </a:rPr>
              <a:t>A+B =A+</a:t>
            </a:r>
            <a:r>
              <a:rPr lang="es-CL" kern="0" dirty="0" smtClean="0">
                <a:solidFill>
                  <a:srgbClr val="FFFF00"/>
                </a:solidFill>
                <a:sym typeface="Symbol" pitchFamily="18" charset="2"/>
              </a:rPr>
              <a:t></a:t>
            </a:r>
            <a:r>
              <a:rPr lang="es-CL" kern="0" dirty="0" smtClean="0">
                <a:solidFill>
                  <a:srgbClr val="FFFF00"/>
                </a:solidFill>
                <a:cs typeface="Arial" charset="0"/>
              </a:rPr>
              <a:t>AB</a:t>
            </a:r>
            <a:endParaRPr lang="es-ES" dirty="0" smtClean="0"/>
          </a:p>
          <a:p>
            <a:pPr>
              <a:defRPr/>
            </a:pPr>
            <a:r>
              <a:rPr lang="es-ES" dirty="0" smtClean="0"/>
              <a:t>Demostración:</a:t>
            </a:r>
          </a:p>
          <a:p>
            <a:pPr>
              <a:defRPr/>
            </a:pPr>
            <a:r>
              <a:rPr lang="es-CL" kern="0" dirty="0" smtClean="0">
                <a:solidFill>
                  <a:srgbClr val="FFFF00"/>
                </a:solidFill>
                <a:cs typeface="Arial" charset="0"/>
              </a:rPr>
              <a:t>A+B=(A+</a:t>
            </a:r>
            <a:r>
              <a:rPr lang="es-CL" kern="0" dirty="0" smtClean="0">
                <a:solidFill>
                  <a:srgbClr val="FFFF00"/>
                </a:solidFill>
                <a:sym typeface="Symbol" pitchFamily="18" charset="2"/>
              </a:rPr>
              <a:t></a:t>
            </a:r>
            <a:r>
              <a:rPr lang="es-CL" kern="0" dirty="0" smtClean="0">
                <a:solidFill>
                  <a:srgbClr val="FFFF00"/>
                </a:solidFill>
                <a:cs typeface="Arial" charset="0"/>
              </a:rPr>
              <a:t>A)(A+B)=A+AB+</a:t>
            </a:r>
            <a:r>
              <a:rPr lang="es-CL" kern="0" dirty="0" smtClean="0">
                <a:solidFill>
                  <a:srgbClr val="FFFF00"/>
                </a:solidFill>
                <a:sym typeface="Symbol" pitchFamily="18" charset="2"/>
              </a:rPr>
              <a:t></a:t>
            </a:r>
            <a:r>
              <a:rPr lang="es-CL" kern="0" dirty="0" smtClean="0">
                <a:solidFill>
                  <a:srgbClr val="FFFF00"/>
                </a:solidFill>
                <a:cs typeface="Arial" charset="0"/>
              </a:rPr>
              <a:t>AA+</a:t>
            </a:r>
            <a:r>
              <a:rPr lang="es-CL" kern="0" dirty="0" smtClean="0">
                <a:solidFill>
                  <a:srgbClr val="FFFF00"/>
                </a:solidFill>
                <a:sym typeface="Symbol" pitchFamily="18" charset="2"/>
              </a:rPr>
              <a:t></a:t>
            </a:r>
            <a:r>
              <a:rPr lang="es-CL" kern="0" dirty="0" smtClean="0">
                <a:solidFill>
                  <a:srgbClr val="FFFF00"/>
                </a:solidFill>
                <a:cs typeface="Arial" charset="0"/>
              </a:rPr>
              <a:t>AB=(A+AB)+</a:t>
            </a:r>
            <a:r>
              <a:rPr lang="es-CL" kern="0" dirty="0" smtClean="0">
                <a:solidFill>
                  <a:srgbClr val="FFFF00"/>
                </a:solidFill>
                <a:sym typeface="Symbol" pitchFamily="18" charset="2"/>
              </a:rPr>
              <a:t></a:t>
            </a:r>
            <a:r>
              <a:rPr lang="es-CL" kern="0" dirty="0" smtClean="0">
                <a:solidFill>
                  <a:srgbClr val="FFFF00"/>
                </a:solidFill>
                <a:cs typeface="Arial" charset="0"/>
              </a:rPr>
              <a:t>AB =(aplicando lo anterior) =A+</a:t>
            </a:r>
            <a:r>
              <a:rPr lang="es-CL" kern="0" dirty="0" smtClean="0">
                <a:solidFill>
                  <a:srgbClr val="FFFF00"/>
                </a:solidFill>
                <a:sym typeface="Symbol" pitchFamily="18" charset="2"/>
              </a:rPr>
              <a:t></a:t>
            </a:r>
            <a:r>
              <a:rPr lang="es-CL" kern="0" dirty="0" smtClean="0">
                <a:solidFill>
                  <a:srgbClr val="FFFF00"/>
                </a:solidFill>
                <a:cs typeface="Arial" charset="0"/>
              </a:rPr>
              <a:t>AB</a:t>
            </a:r>
            <a:endParaRPr lang="es-ES" dirty="0" smtClean="0"/>
          </a:p>
          <a:p>
            <a:pPr>
              <a:defRPr/>
            </a:pPr>
            <a:endParaRPr lang="es-ES" dirty="0"/>
          </a:p>
        </p:txBody>
      </p:sp>
      <p:sp>
        <p:nvSpPr>
          <p:cNvPr id="98308" name="3 Marcador de número de diapositiva"/>
          <p:cNvSpPr>
            <a:spLocks noGrp="1"/>
          </p:cNvSpPr>
          <p:nvPr>
            <p:ph type="sldNum" sz="quarter" idx="5"/>
          </p:nvPr>
        </p:nvSpPr>
        <p:spPr>
          <a:noFill/>
        </p:spPr>
        <p:txBody>
          <a:bodyPr/>
          <a:lstStyle/>
          <a:p>
            <a:fld id="{6180C6F0-F6AF-4928-B183-05F17C596594}" type="slidenum">
              <a:rPr lang="es-ES_tradnl" smtClean="0"/>
              <a:pPr/>
              <a:t>36</a:t>
            </a:fld>
            <a:endParaRPr lang="es-ES_tradn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Marcador de imagen de diapositiva"/>
          <p:cNvSpPr>
            <a:spLocks noGrp="1" noRot="1" noChangeAspect="1" noTextEdit="1"/>
          </p:cNvSpPr>
          <p:nvPr>
            <p:ph type="sldImg"/>
          </p:nvPr>
        </p:nvSpPr>
        <p:spPr>
          <a:ln/>
        </p:spPr>
      </p:sp>
      <p:sp>
        <p:nvSpPr>
          <p:cNvPr id="99331" name="2 Marcador de notas"/>
          <p:cNvSpPr>
            <a:spLocks noGrp="1"/>
          </p:cNvSpPr>
          <p:nvPr>
            <p:ph type="body" idx="1"/>
          </p:nvPr>
        </p:nvSpPr>
        <p:spPr>
          <a:noFill/>
          <a:ln/>
        </p:spPr>
        <p:txBody>
          <a:bodyPr/>
          <a:lstStyle/>
          <a:p>
            <a:pPr marL="0" lvl="2" algn="just">
              <a:lnSpc>
                <a:spcPct val="80000"/>
              </a:lnSpc>
              <a:spcBef>
                <a:spcPct val="0"/>
              </a:spcBef>
              <a:spcAft>
                <a:spcPct val="100000"/>
              </a:spcAft>
            </a:pPr>
            <a:r>
              <a:rPr lang="es-ES" smtClean="0"/>
              <a:t>La tabla de verdad, se expresa en forma de tabla la correspondencia entre la variable de salida y cada combinación posible de valores de sus variables de entrada</a:t>
            </a:r>
          </a:p>
          <a:p>
            <a:endParaRPr lang="es-ES" smtClean="0"/>
          </a:p>
        </p:txBody>
      </p:sp>
      <p:sp>
        <p:nvSpPr>
          <p:cNvPr id="99332" name="3 Marcador de número de diapositiva"/>
          <p:cNvSpPr>
            <a:spLocks noGrp="1"/>
          </p:cNvSpPr>
          <p:nvPr>
            <p:ph type="sldNum" sz="quarter" idx="5"/>
          </p:nvPr>
        </p:nvSpPr>
        <p:spPr>
          <a:noFill/>
        </p:spPr>
        <p:txBody>
          <a:bodyPr/>
          <a:lstStyle/>
          <a:p>
            <a:fld id="{E7DD26FD-16EA-488E-ADE8-17AAF708E2DE}" type="slidenum">
              <a:rPr lang="es-ES_tradnl" smtClean="0"/>
              <a:pPr/>
              <a:t>38</a:t>
            </a:fld>
            <a:endParaRPr lang="es-ES_tradn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Marcador de imagen de diapositiva"/>
          <p:cNvSpPr>
            <a:spLocks noGrp="1" noRot="1" noChangeAspect="1" noTextEdit="1"/>
          </p:cNvSpPr>
          <p:nvPr>
            <p:ph type="sldImg"/>
          </p:nvPr>
        </p:nvSpPr>
        <p:spPr>
          <a:ln/>
        </p:spPr>
      </p:sp>
      <p:sp>
        <p:nvSpPr>
          <p:cNvPr id="100355" name="2 Marcador de notas"/>
          <p:cNvSpPr>
            <a:spLocks noGrp="1"/>
          </p:cNvSpPr>
          <p:nvPr>
            <p:ph type="body" idx="1"/>
          </p:nvPr>
        </p:nvSpPr>
        <p:spPr>
          <a:noFill/>
          <a:ln/>
        </p:spPr>
        <p:txBody>
          <a:bodyPr/>
          <a:lstStyle/>
          <a:p>
            <a:r>
              <a:rPr lang="es-ES" smtClean="0"/>
              <a:t>Los miniterminos corresponden a los “1” en la tabla de verdad</a:t>
            </a:r>
          </a:p>
        </p:txBody>
      </p:sp>
      <p:sp>
        <p:nvSpPr>
          <p:cNvPr id="100356" name="3 Marcador de número de diapositiva"/>
          <p:cNvSpPr>
            <a:spLocks noGrp="1"/>
          </p:cNvSpPr>
          <p:nvPr>
            <p:ph type="sldNum" sz="quarter" idx="5"/>
          </p:nvPr>
        </p:nvSpPr>
        <p:spPr>
          <a:noFill/>
        </p:spPr>
        <p:txBody>
          <a:bodyPr/>
          <a:lstStyle/>
          <a:p>
            <a:fld id="{A572F557-9917-4F05-A14C-07D9463AD0D7}" type="slidenum">
              <a:rPr lang="es-ES_tradnl" smtClean="0"/>
              <a:pPr/>
              <a:t>41</a:t>
            </a:fld>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a:ln/>
        </p:spPr>
      </p:sp>
      <p:sp>
        <p:nvSpPr>
          <p:cNvPr id="76803" name="2 Marcador de notas"/>
          <p:cNvSpPr>
            <a:spLocks noGrp="1"/>
          </p:cNvSpPr>
          <p:nvPr>
            <p:ph type="body" idx="1"/>
          </p:nvPr>
        </p:nvSpPr>
        <p:spPr>
          <a:noFill/>
          <a:ln/>
        </p:spPr>
        <p:txBody>
          <a:bodyPr/>
          <a:lstStyle/>
          <a:p>
            <a:r>
              <a:rPr lang="es-ES" smtClean="0"/>
              <a:t>Cirto eléctrico: conjunto de elementos pasivos interconectados entre sí.</a:t>
            </a:r>
          </a:p>
          <a:p>
            <a:r>
              <a:rPr lang="es-ES" smtClean="0"/>
              <a:t>Cirto electrónico: conjunto de elementos activos y pasivos interconectados entre sí</a:t>
            </a:r>
          </a:p>
          <a:p>
            <a:endParaRPr lang="es-ES" smtClean="0"/>
          </a:p>
        </p:txBody>
      </p:sp>
      <p:sp>
        <p:nvSpPr>
          <p:cNvPr id="76804" name="3 Marcador de número de diapositiva"/>
          <p:cNvSpPr>
            <a:spLocks noGrp="1"/>
          </p:cNvSpPr>
          <p:nvPr>
            <p:ph type="sldNum" sz="quarter" idx="5"/>
          </p:nvPr>
        </p:nvSpPr>
        <p:spPr>
          <a:noFill/>
        </p:spPr>
        <p:txBody>
          <a:bodyPr/>
          <a:lstStyle/>
          <a:p>
            <a:fld id="{25FE28DC-CC1D-4BC2-A5EA-C42418D94390}" type="slidenum">
              <a:rPr lang="es-ES" smtClean="0"/>
              <a:pPr/>
              <a:t>3</a:t>
            </a:fld>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a:ln/>
        </p:spPr>
      </p:sp>
      <p:sp>
        <p:nvSpPr>
          <p:cNvPr id="101379" name="2 Marcador de notas"/>
          <p:cNvSpPr>
            <a:spLocks noGrp="1"/>
          </p:cNvSpPr>
          <p:nvPr>
            <p:ph type="body" idx="1"/>
          </p:nvPr>
        </p:nvSpPr>
        <p:spPr>
          <a:noFill/>
          <a:ln/>
        </p:spPr>
        <p:txBody>
          <a:bodyPr/>
          <a:lstStyle/>
          <a:p>
            <a:r>
              <a:rPr lang="es-ES" smtClean="0"/>
              <a:t>Los maxiterminos corresponden a los “0” en la tabla de verdad</a:t>
            </a:r>
          </a:p>
          <a:p>
            <a:endParaRPr lang="es-ES" smtClean="0"/>
          </a:p>
        </p:txBody>
      </p:sp>
      <p:sp>
        <p:nvSpPr>
          <p:cNvPr id="101380" name="3 Marcador de número de diapositiva"/>
          <p:cNvSpPr>
            <a:spLocks noGrp="1"/>
          </p:cNvSpPr>
          <p:nvPr>
            <p:ph type="sldNum" sz="quarter" idx="5"/>
          </p:nvPr>
        </p:nvSpPr>
        <p:spPr>
          <a:noFill/>
        </p:spPr>
        <p:txBody>
          <a:bodyPr/>
          <a:lstStyle/>
          <a:p>
            <a:fld id="{071D1EF5-8CF2-4487-9E03-6EA3D59EEE45}" type="slidenum">
              <a:rPr lang="es-ES_tradnl" smtClean="0"/>
              <a:pPr/>
              <a:t>42</a:t>
            </a:fld>
            <a:endParaRPr lang="es-ES_tradn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a:ln/>
        </p:spPr>
      </p:sp>
      <p:sp>
        <p:nvSpPr>
          <p:cNvPr id="102403" name="2 Marcador de notas"/>
          <p:cNvSpPr>
            <a:spLocks noGrp="1"/>
          </p:cNvSpPr>
          <p:nvPr>
            <p:ph type="body" idx="1"/>
          </p:nvPr>
        </p:nvSpPr>
        <p:spPr>
          <a:noFill/>
          <a:ln/>
        </p:spPr>
        <p:txBody>
          <a:bodyPr/>
          <a:lstStyle/>
          <a:p>
            <a:r>
              <a:rPr lang="es-ES" smtClean="0"/>
              <a:t>La neumática (del griego πνεῦμα "aire") es la tecnología que emplea el aire comprimido como modo de transmisión de la energía necesaria para mover y hacer funcionar mecanismos.</a:t>
            </a:r>
          </a:p>
        </p:txBody>
      </p:sp>
      <p:sp>
        <p:nvSpPr>
          <p:cNvPr id="102404" name="3 Marcador de número de diapositiva"/>
          <p:cNvSpPr>
            <a:spLocks noGrp="1"/>
          </p:cNvSpPr>
          <p:nvPr>
            <p:ph type="sldNum" sz="quarter" idx="5"/>
          </p:nvPr>
        </p:nvSpPr>
        <p:spPr>
          <a:noFill/>
        </p:spPr>
        <p:txBody>
          <a:bodyPr/>
          <a:lstStyle/>
          <a:p>
            <a:fld id="{E0C3F1FD-BBE4-4876-BF1A-CB0AB3B02C52}" type="slidenum">
              <a:rPr lang="es-ES_tradnl" smtClean="0"/>
              <a:pPr/>
              <a:t>43</a:t>
            </a:fld>
            <a:endParaRPr lang="es-ES_tradn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Marcador de imagen de diapositiva"/>
          <p:cNvSpPr>
            <a:spLocks noGrp="1" noRot="1" noChangeAspect="1" noTextEdit="1"/>
          </p:cNvSpPr>
          <p:nvPr>
            <p:ph type="sldImg"/>
          </p:nvPr>
        </p:nvSpPr>
        <p:spPr>
          <a:ln/>
        </p:spPr>
      </p:sp>
      <p:sp>
        <p:nvSpPr>
          <p:cNvPr id="103427" name="2 Marcador de notas"/>
          <p:cNvSpPr>
            <a:spLocks noGrp="1"/>
          </p:cNvSpPr>
          <p:nvPr>
            <p:ph type="body" idx="1"/>
          </p:nvPr>
        </p:nvSpPr>
        <p:spPr>
          <a:noFill/>
          <a:ln/>
        </p:spPr>
        <p:txBody>
          <a:bodyPr/>
          <a:lstStyle/>
          <a:p>
            <a:r>
              <a:rPr lang="es-ES" dirty="0" smtClean="0"/>
              <a:t>Las </a:t>
            </a:r>
            <a:r>
              <a:rPr lang="es-ES" b="1" dirty="0" smtClean="0"/>
              <a:t>primitivas </a:t>
            </a:r>
            <a:r>
              <a:rPr lang="es-ES" dirty="0" smtClean="0"/>
              <a:t>son los componentes mas sencillos de un sistema.</a:t>
            </a:r>
          </a:p>
          <a:p>
            <a:r>
              <a:rPr lang="es-ES" dirty="0" smtClean="0"/>
              <a:t>-------------------------------------------------------------------</a:t>
            </a:r>
          </a:p>
          <a:p>
            <a:r>
              <a:rPr lang="es-ES" dirty="0" smtClean="0"/>
              <a:t>El símbolo b) es del </a:t>
            </a:r>
            <a:r>
              <a:rPr lang="es-ES" b="1" dirty="0" smtClean="0"/>
              <a:t>IEC</a:t>
            </a:r>
            <a:r>
              <a:rPr lang="es-ES" dirty="0" smtClean="0"/>
              <a:t> (International </a:t>
            </a:r>
            <a:r>
              <a:rPr lang="es-ES" dirty="0" err="1" smtClean="0"/>
              <a:t>Electrotechnical</a:t>
            </a:r>
            <a:r>
              <a:rPr lang="es-ES" dirty="0" smtClean="0"/>
              <a:t> </a:t>
            </a:r>
            <a:r>
              <a:rPr lang="es-ES" dirty="0" err="1" smtClean="0"/>
              <a:t>Commission</a:t>
            </a:r>
            <a:r>
              <a:rPr lang="es-ES" dirty="0" smtClean="0"/>
              <a:t>), y el c) de IEEE.</a:t>
            </a:r>
          </a:p>
          <a:p>
            <a:r>
              <a:rPr lang="es-ES" dirty="0" smtClean="0"/>
              <a:t>--------------------------------------------------------------------</a:t>
            </a:r>
          </a:p>
          <a:p>
            <a:r>
              <a:rPr lang="es-ES" dirty="0" smtClean="0"/>
              <a:t>Una variable lógica A </a:t>
            </a:r>
            <a:r>
              <a:rPr lang="es-ES" dirty="0" err="1" smtClean="0"/>
              <a:t>a</a:t>
            </a:r>
            <a:r>
              <a:rPr lang="es-ES" dirty="0" smtClean="0"/>
              <a:t> la cual se le aplica la negación se pronuncia como "no A" o "A negada”.</a:t>
            </a:r>
          </a:p>
          <a:p>
            <a:r>
              <a:rPr lang="es-ES" dirty="0" smtClean="0"/>
              <a:t>--------------------------------------------------------------------</a:t>
            </a:r>
          </a:p>
          <a:p>
            <a:r>
              <a:rPr lang="es-ES" dirty="0" smtClean="0"/>
              <a:t>En el conmutador:</a:t>
            </a:r>
          </a:p>
          <a:p>
            <a:r>
              <a:rPr lang="es-ES" dirty="0" smtClean="0"/>
              <a:t>Un contacto NA (normalmente abierto) representa una variable </a:t>
            </a:r>
            <a:r>
              <a:rPr lang="es-ES" dirty="0" err="1" smtClean="0"/>
              <a:t>comutable</a:t>
            </a:r>
            <a:r>
              <a:rPr lang="es-ES" dirty="0" smtClean="0"/>
              <a:t> (A’). Si la variable (A’=1) el conmutador se cierra. </a:t>
            </a:r>
          </a:p>
          <a:p>
            <a:r>
              <a:rPr lang="es-ES" dirty="0" smtClean="0"/>
              <a:t>Un circuito cerrado se considera un uno lógico (1). </a:t>
            </a:r>
          </a:p>
          <a:p>
            <a:r>
              <a:rPr lang="es-ES" dirty="0" smtClean="0"/>
              <a:t>Un circuito abierto se considera un cero lógico (0). </a:t>
            </a:r>
          </a:p>
          <a:p>
            <a:endParaRPr lang="es-ES" dirty="0" smtClean="0"/>
          </a:p>
        </p:txBody>
      </p:sp>
      <p:sp>
        <p:nvSpPr>
          <p:cNvPr id="103428" name="3 Marcador de número de diapositiva"/>
          <p:cNvSpPr>
            <a:spLocks noGrp="1"/>
          </p:cNvSpPr>
          <p:nvPr>
            <p:ph type="sldNum" sz="quarter" idx="5"/>
          </p:nvPr>
        </p:nvSpPr>
        <p:spPr>
          <a:noFill/>
        </p:spPr>
        <p:txBody>
          <a:bodyPr/>
          <a:lstStyle/>
          <a:p>
            <a:fld id="{2D705F65-68BB-42FC-8A6F-175A4B0BA6F9}" type="slidenum">
              <a:rPr lang="es-ES_tradnl" smtClean="0"/>
              <a:pPr/>
              <a:t>44</a:t>
            </a:fld>
            <a:endParaRPr lang="es-ES_tradnl"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a:ln/>
        </p:spPr>
      </p:sp>
      <p:sp>
        <p:nvSpPr>
          <p:cNvPr id="104451" name="2 Marcador de notas"/>
          <p:cNvSpPr>
            <a:spLocks noGrp="1"/>
          </p:cNvSpPr>
          <p:nvPr>
            <p:ph type="body" idx="1"/>
          </p:nvPr>
        </p:nvSpPr>
        <p:spPr>
          <a:noFill/>
          <a:ln/>
        </p:spPr>
        <p:txBody>
          <a:bodyPr/>
          <a:lstStyle/>
          <a:p>
            <a:endParaRPr lang="es-ES" smtClean="0"/>
          </a:p>
        </p:txBody>
      </p:sp>
      <p:sp>
        <p:nvSpPr>
          <p:cNvPr id="104452" name="3 Marcador de número de diapositiva"/>
          <p:cNvSpPr>
            <a:spLocks noGrp="1"/>
          </p:cNvSpPr>
          <p:nvPr>
            <p:ph type="sldNum" sz="quarter" idx="5"/>
          </p:nvPr>
        </p:nvSpPr>
        <p:spPr>
          <a:noFill/>
        </p:spPr>
        <p:txBody>
          <a:bodyPr/>
          <a:lstStyle/>
          <a:p>
            <a:fld id="{F7234744-79C1-4E9E-A664-3FC03E31B422}" type="slidenum">
              <a:rPr lang="es-ES_tradnl" smtClean="0"/>
              <a:pPr/>
              <a:t>46</a:t>
            </a:fld>
            <a:endParaRPr lang="es-ES_tradnl"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1 Marcador de imagen de diapositiva"/>
          <p:cNvSpPr>
            <a:spLocks noGrp="1" noRot="1" noChangeAspect="1" noTextEdit="1"/>
          </p:cNvSpPr>
          <p:nvPr>
            <p:ph type="sldImg"/>
          </p:nvPr>
        </p:nvSpPr>
        <p:spPr>
          <a:ln/>
        </p:spPr>
      </p:sp>
      <p:sp>
        <p:nvSpPr>
          <p:cNvPr id="105475" name="2 Marcador de notas"/>
          <p:cNvSpPr>
            <a:spLocks noGrp="1"/>
          </p:cNvSpPr>
          <p:nvPr>
            <p:ph type="body" idx="1"/>
          </p:nvPr>
        </p:nvSpPr>
        <p:spPr>
          <a:noFill/>
          <a:ln/>
        </p:spPr>
        <p:txBody>
          <a:bodyPr/>
          <a:lstStyle/>
          <a:p>
            <a:endParaRPr lang="es-ES" smtClean="0"/>
          </a:p>
        </p:txBody>
      </p:sp>
      <p:sp>
        <p:nvSpPr>
          <p:cNvPr id="105476" name="3 Marcador de número de diapositiva"/>
          <p:cNvSpPr>
            <a:spLocks noGrp="1"/>
          </p:cNvSpPr>
          <p:nvPr>
            <p:ph type="sldNum" sz="quarter" idx="5"/>
          </p:nvPr>
        </p:nvSpPr>
        <p:spPr>
          <a:noFill/>
        </p:spPr>
        <p:txBody>
          <a:bodyPr/>
          <a:lstStyle/>
          <a:p>
            <a:fld id="{56AFADD9-9C8E-49E7-9F20-6B897D586493}" type="slidenum">
              <a:rPr lang="es-ES_tradnl" smtClean="0"/>
              <a:pPr/>
              <a:t>47</a:t>
            </a:fld>
            <a:endParaRPr lang="es-ES_tradn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1 Marcador de imagen de diapositiva"/>
          <p:cNvSpPr>
            <a:spLocks noGrp="1" noRot="1" noChangeAspect="1" noTextEdit="1"/>
          </p:cNvSpPr>
          <p:nvPr>
            <p:ph type="sldImg"/>
          </p:nvPr>
        </p:nvSpPr>
        <p:spPr>
          <a:ln/>
        </p:spPr>
      </p:sp>
      <p:sp>
        <p:nvSpPr>
          <p:cNvPr id="106499" name="2 Marcador de notas"/>
          <p:cNvSpPr>
            <a:spLocks noGrp="1"/>
          </p:cNvSpPr>
          <p:nvPr>
            <p:ph type="body" idx="1"/>
          </p:nvPr>
        </p:nvSpPr>
        <p:spPr>
          <a:noFill/>
          <a:ln/>
        </p:spPr>
        <p:txBody>
          <a:bodyPr/>
          <a:lstStyle/>
          <a:p>
            <a:endParaRPr lang="es-ES" smtClean="0"/>
          </a:p>
        </p:txBody>
      </p:sp>
      <p:sp>
        <p:nvSpPr>
          <p:cNvPr id="106500" name="3 Marcador de número de diapositiva"/>
          <p:cNvSpPr>
            <a:spLocks noGrp="1"/>
          </p:cNvSpPr>
          <p:nvPr>
            <p:ph type="sldNum" sz="quarter" idx="5"/>
          </p:nvPr>
        </p:nvSpPr>
        <p:spPr>
          <a:noFill/>
        </p:spPr>
        <p:txBody>
          <a:bodyPr/>
          <a:lstStyle/>
          <a:p>
            <a:fld id="{8DFD4072-E136-4510-80F0-F36FD697F9EE}" type="slidenum">
              <a:rPr lang="es-ES_tradnl" smtClean="0"/>
              <a:pPr/>
              <a:t>48</a:t>
            </a:fld>
            <a:endParaRPr lang="es-ES_tradnl"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Marcador de imagen de diapositiva"/>
          <p:cNvSpPr>
            <a:spLocks noGrp="1" noRot="1" noChangeAspect="1" noTextEdit="1"/>
          </p:cNvSpPr>
          <p:nvPr>
            <p:ph type="sldImg"/>
          </p:nvPr>
        </p:nvSpPr>
        <p:spPr>
          <a:ln/>
        </p:spPr>
      </p:sp>
      <p:sp>
        <p:nvSpPr>
          <p:cNvPr id="107523" name="2 Marcador de notas"/>
          <p:cNvSpPr>
            <a:spLocks noGrp="1"/>
          </p:cNvSpPr>
          <p:nvPr>
            <p:ph type="body" idx="1"/>
          </p:nvPr>
        </p:nvSpPr>
        <p:spPr>
          <a:noFill/>
          <a:ln/>
        </p:spPr>
        <p:txBody>
          <a:bodyPr/>
          <a:lstStyle/>
          <a:p>
            <a:r>
              <a:rPr lang="es-ES" dirty="0" smtClean="0"/>
              <a:t>PUN=</a:t>
            </a:r>
            <a:r>
              <a:rPr lang="es-ES" dirty="0" err="1" smtClean="0"/>
              <a:t>Pull</a:t>
            </a:r>
            <a:r>
              <a:rPr lang="es-ES" dirty="0" smtClean="0"/>
              <a:t>-up </a:t>
            </a:r>
            <a:r>
              <a:rPr lang="es-ES" dirty="0" err="1" smtClean="0"/>
              <a:t>network</a:t>
            </a:r>
            <a:endParaRPr lang="es-ES" dirty="0" smtClean="0"/>
          </a:p>
          <a:p>
            <a:r>
              <a:rPr lang="es-ES" dirty="0" smtClean="0"/>
              <a:t>PDN=</a:t>
            </a:r>
            <a:r>
              <a:rPr lang="es-ES" dirty="0" err="1" smtClean="0"/>
              <a:t>Pull-down</a:t>
            </a:r>
            <a:r>
              <a:rPr lang="es-ES" dirty="0" smtClean="0"/>
              <a:t> </a:t>
            </a:r>
            <a:r>
              <a:rPr lang="es-ES" dirty="0" err="1" smtClean="0"/>
              <a:t>network</a:t>
            </a:r>
            <a:endParaRPr lang="es-ES" dirty="0" smtClean="0"/>
          </a:p>
        </p:txBody>
      </p:sp>
      <p:sp>
        <p:nvSpPr>
          <p:cNvPr id="107524" name="3 Marcador de número de diapositiva"/>
          <p:cNvSpPr>
            <a:spLocks noGrp="1"/>
          </p:cNvSpPr>
          <p:nvPr>
            <p:ph type="sldNum" sz="quarter" idx="5"/>
          </p:nvPr>
        </p:nvSpPr>
        <p:spPr>
          <a:noFill/>
        </p:spPr>
        <p:txBody>
          <a:bodyPr/>
          <a:lstStyle/>
          <a:p>
            <a:fld id="{D106B530-357B-486B-8148-703604EB607A}" type="slidenum">
              <a:rPr lang="es-ES_tradnl" smtClean="0"/>
              <a:pPr/>
              <a:t>49</a:t>
            </a:fld>
            <a:endParaRPr lang="es-ES_tradnl"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Marcador de imagen de diapositiva"/>
          <p:cNvSpPr>
            <a:spLocks noGrp="1" noRot="1" noChangeAspect="1" noTextEdit="1"/>
          </p:cNvSpPr>
          <p:nvPr>
            <p:ph type="sldImg"/>
          </p:nvPr>
        </p:nvSpPr>
        <p:spPr>
          <a:ln/>
        </p:spPr>
      </p:sp>
      <p:sp>
        <p:nvSpPr>
          <p:cNvPr id="107523" name="2 Marcador de notas"/>
          <p:cNvSpPr>
            <a:spLocks noGrp="1"/>
          </p:cNvSpPr>
          <p:nvPr>
            <p:ph type="body" idx="1"/>
          </p:nvPr>
        </p:nvSpPr>
        <p:spPr>
          <a:noFill/>
          <a:ln/>
        </p:spPr>
        <p:txBody>
          <a:bodyPr/>
          <a:lstStyle/>
          <a:p>
            <a:r>
              <a:rPr lang="es-ES" dirty="0" smtClean="0"/>
              <a:t>En la diapositiva se muestran los circuitos eléctricos</a:t>
            </a:r>
            <a:r>
              <a:rPr lang="es-ES" baseline="0" dirty="0" smtClean="0"/>
              <a:t> para Va=</a:t>
            </a:r>
            <a:r>
              <a:rPr lang="es-ES" baseline="0" dirty="0" err="1" smtClean="0"/>
              <a:t>Vb</a:t>
            </a:r>
            <a:r>
              <a:rPr lang="es-ES" baseline="0" dirty="0" smtClean="0"/>
              <a:t>=0 y para Va=0 y </a:t>
            </a:r>
            <a:r>
              <a:rPr lang="es-ES" baseline="0" dirty="0" err="1" smtClean="0"/>
              <a:t>Vb</a:t>
            </a:r>
            <a:r>
              <a:rPr lang="es-ES" baseline="0" dirty="0" smtClean="0"/>
              <a:t>=</a:t>
            </a:r>
            <a:r>
              <a:rPr lang="es-ES" baseline="0" dirty="0" err="1" smtClean="0"/>
              <a:t>Vdd</a:t>
            </a:r>
            <a:endParaRPr lang="es-ES" baseline="0" dirty="0" smtClean="0"/>
          </a:p>
          <a:p>
            <a:r>
              <a:rPr lang="es-ES" b="0" baseline="0" dirty="0" smtClean="0"/>
              <a:t>CMOS=</a:t>
            </a:r>
            <a:r>
              <a:rPr lang="es-ES" sz="1000" b="0" i="0" kern="1200" dirty="0" err="1" smtClean="0">
                <a:solidFill>
                  <a:schemeClr val="tx1"/>
                </a:solidFill>
                <a:latin typeface="Arial" charset="0"/>
                <a:ea typeface="+mn-ea"/>
                <a:cs typeface="+mn-cs"/>
              </a:rPr>
              <a:t>Complementary</a:t>
            </a:r>
            <a:r>
              <a:rPr lang="es-ES" sz="1000" b="0" i="0" kern="1200" dirty="0" smtClean="0">
                <a:solidFill>
                  <a:schemeClr val="tx1"/>
                </a:solidFill>
                <a:latin typeface="Arial" charset="0"/>
                <a:ea typeface="+mn-ea"/>
                <a:cs typeface="+mn-cs"/>
              </a:rPr>
              <a:t> metal-oxide-semiconductor </a:t>
            </a:r>
            <a:endParaRPr lang="es-ES" dirty="0" smtClean="0"/>
          </a:p>
        </p:txBody>
      </p:sp>
      <p:sp>
        <p:nvSpPr>
          <p:cNvPr id="107524" name="3 Marcador de número de diapositiva"/>
          <p:cNvSpPr>
            <a:spLocks noGrp="1"/>
          </p:cNvSpPr>
          <p:nvPr>
            <p:ph type="sldNum" sz="quarter" idx="5"/>
          </p:nvPr>
        </p:nvSpPr>
        <p:spPr>
          <a:noFill/>
        </p:spPr>
        <p:txBody>
          <a:bodyPr/>
          <a:lstStyle/>
          <a:p>
            <a:fld id="{D106B530-357B-486B-8148-703604EB607A}" type="slidenum">
              <a:rPr lang="es-ES_tradnl" smtClean="0"/>
              <a:pPr/>
              <a:t>50</a:t>
            </a:fld>
            <a:endParaRPr lang="es-ES_tradnl"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Es de tecnología bipolar</a:t>
            </a:r>
            <a:endParaRPr lang="es-ES" dirty="0"/>
          </a:p>
        </p:txBody>
      </p:sp>
      <p:sp>
        <p:nvSpPr>
          <p:cNvPr id="4" name="3 Marcador de número de diapositiva"/>
          <p:cNvSpPr>
            <a:spLocks noGrp="1"/>
          </p:cNvSpPr>
          <p:nvPr>
            <p:ph type="sldNum" sz="quarter" idx="10"/>
          </p:nvPr>
        </p:nvSpPr>
        <p:spPr/>
        <p:txBody>
          <a:bodyPr/>
          <a:lstStyle/>
          <a:p>
            <a:pPr>
              <a:defRPr/>
            </a:pPr>
            <a:fld id="{1E0D3EF6-18E3-458A-87C0-720ECD504186}" type="slidenum">
              <a:rPr lang="es-ES_tradnl" smtClean="0"/>
              <a:pPr>
                <a:defRPr/>
              </a:pPr>
              <a:t>54</a:t>
            </a:fld>
            <a:endParaRPr lang="es-ES_tradnl"/>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1 Marcador de imagen de diapositiva"/>
          <p:cNvSpPr>
            <a:spLocks noGrp="1" noRot="1" noChangeAspect="1" noTextEdit="1"/>
          </p:cNvSpPr>
          <p:nvPr>
            <p:ph type="sldImg"/>
          </p:nvPr>
        </p:nvSpPr>
        <p:spPr>
          <a:ln/>
        </p:spPr>
      </p:sp>
      <p:sp>
        <p:nvSpPr>
          <p:cNvPr id="3" name="2 Marcador de notas"/>
          <p:cNvSpPr>
            <a:spLocks noGrp="1"/>
          </p:cNvSpPr>
          <p:nvPr>
            <p:ph type="body" idx="1"/>
          </p:nvPr>
        </p:nvSpPr>
        <p:spPr/>
        <p:txBody>
          <a:bodyPr>
            <a:normAutofit fontScale="92500"/>
          </a:bodyPr>
          <a:lstStyle/>
          <a:p>
            <a:pPr>
              <a:defRPr/>
            </a:pPr>
            <a:r>
              <a:rPr lang="es-ES" dirty="0" smtClean="0"/>
              <a:t>Se supone que las señales eléctricas con que trabaja un sistema digital son 0V y 5V. Es obvio que 5V debería ser el estado alto o uno lógico. Sin embargo la Lógica Negativa hace una asignación diferente.</a:t>
            </a:r>
          </a:p>
          <a:p>
            <a:pPr>
              <a:defRPr/>
            </a:pPr>
            <a:r>
              <a:rPr lang="es-ES" b="1" dirty="0" smtClean="0"/>
              <a:t>Lógica Positiva</a:t>
            </a:r>
          </a:p>
          <a:p>
            <a:pPr>
              <a:defRPr/>
            </a:pPr>
            <a:r>
              <a:rPr lang="es-ES" dirty="0" smtClean="0"/>
              <a:t>En esta notación al 1 lógico le corresponde el nivel más alto de tensión y al 0 lógico el nivel más bajo </a:t>
            </a:r>
          </a:p>
          <a:p>
            <a:pPr>
              <a:defRPr/>
            </a:pPr>
            <a:r>
              <a:rPr lang="es-ES" b="1" dirty="0" smtClean="0"/>
              <a:t>Lógica Negativa</a:t>
            </a:r>
          </a:p>
          <a:p>
            <a:pPr>
              <a:defRPr/>
            </a:pPr>
            <a:r>
              <a:rPr lang="es-ES" dirty="0" smtClean="0"/>
              <a:t> Aquí ocurre todo lo contrario, es decir, se representa al estado "1“ con los niveles más bajos de tensión y al "0“ con los niveles más altos.</a:t>
            </a:r>
          </a:p>
        </p:txBody>
      </p:sp>
      <p:sp>
        <p:nvSpPr>
          <p:cNvPr id="108548" name="3 Marcador de número de diapositiva"/>
          <p:cNvSpPr>
            <a:spLocks noGrp="1"/>
          </p:cNvSpPr>
          <p:nvPr>
            <p:ph type="sldNum" sz="quarter" idx="5"/>
          </p:nvPr>
        </p:nvSpPr>
        <p:spPr>
          <a:noFill/>
        </p:spPr>
        <p:txBody>
          <a:bodyPr/>
          <a:lstStyle/>
          <a:p>
            <a:fld id="{5FF0D093-A9CE-4806-BE39-6E88A4588B63}" type="slidenum">
              <a:rPr lang="es-ES_tradnl" smtClean="0"/>
              <a:pPr/>
              <a:t>57</a:t>
            </a:fld>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a:ln/>
        </p:spPr>
      </p:sp>
      <p:sp>
        <p:nvSpPr>
          <p:cNvPr id="77827" name="2 Marcador de notas"/>
          <p:cNvSpPr>
            <a:spLocks noGrp="1"/>
          </p:cNvSpPr>
          <p:nvPr>
            <p:ph type="body" idx="1"/>
          </p:nvPr>
        </p:nvSpPr>
        <p:spPr>
          <a:noFill/>
          <a:ln/>
        </p:spPr>
        <p:txBody>
          <a:bodyPr/>
          <a:lstStyle/>
          <a:p>
            <a:r>
              <a:rPr lang="es-ES" smtClean="0"/>
              <a:t>En nuestro caso la una señal puede ser también la variación de una tensión eléctrica que se utiliza para transmitir información.</a:t>
            </a:r>
          </a:p>
        </p:txBody>
      </p:sp>
      <p:sp>
        <p:nvSpPr>
          <p:cNvPr id="77828" name="3 Marcador de número de diapositiva"/>
          <p:cNvSpPr>
            <a:spLocks noGrp="1"/>
          </p:cNvSpPr>
          <p:nvPr>
            <p:ph type="sldNum" sz="quarter" idx="5"/>
          </p:nvPr>
        </p:nvSpPr>
        <p:spPr>
          <a:noFill/>
        </p:spPr>
        <p:txBody>
          <a:bodyPr/>
          <a:lstStyle/>
          <a:p>
            <a:fld id="{69154795-D5F7-41D4-9755-38DBC9494C03}" type="slidenum">
              <a:rPr lang="es-ES_tradnl" smtClean="0"/>
              <a:pPr/>
              <a:t>4</a:t>
            </a:fld>
            <a:endParaRPr lang="es-ES_tradnl"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Marcador de imagen de diapositiva"/>
          <p:cNvSpPr>
            <a:spLocks noGrp="1" noRot="1" noChangeAspect="1" noTextEdit="1"/>
          </p:cNvSpPr>
          <p:nvPr>
            <p:ph type="sldImg"/>
          </p:nvPr>
        </p:nvSpPr>
        <p:spPr>
          <a:ln/>
        </p:spPr>
      </p:sp>
      <p:sp>
        <p:nvSpPr>
          <p:cNvPr id="109571" name="2 Marcador de notas"/>
          <p:cNvSpPr>
            <a:spLocks noGrp="1"/>
          </p:cNvSpPr>
          <p:nvPr>
            <p:ph type="body" idx="1"/>
          </p:nvPr>
        </p:nvSpPr>
        <p:spPr>
          <a:noFill/>
          <a:ln/>
        </p:spPr>
        <p:txBody>
          <a:bodyPr/>
          <a:lstStyle/>
          <a:p>
            <a:r>
              <a:rPr lang="es-ES" smtClean="0"/>
              <a:t>TVE=tabla de verdad electrica</a:t>
            </a:r>
          </a:p>
          <a:p>
            <a:r>
              <a:rPr lang="es-ES" smtClean="0"/>
              <a:t>LP= Lógica positiva</a:t>
            </a:r>
          </a:p>
          <a:p>
            <a:r>
              <a:rPr lang="es-ES" smtClean="0"/>
              <a:t>LN=Lógica negativa</a:t>
            </a:r>
          </a:p>
        </p:txBody>
      </p:sp>
      <p:sp>
        <p:nvSpPr>
          <p:cNvPr id="109572" name="3 Marcador de número de diapositiva"/>
          <p:cNvSpPr>
            <a:spLocks noGrp="1"/>
          </p:cNvSpPr>
          <p:nvPr>
            <p:ph type="sldNum" sz="quarter" idx="5"/>
          </p:nvPr>
        </p:nvSpPr>
        <p:spPr>
          <a:noFill/>
        </p:spPr>
        <p:txBody>
          <a:bodyPr/>
          <a:lstStyle/>
          <a:p>
            <a:fld id="{DEDDE869-5DFF-4162-9813-2BF8DDABA153}" type="slidenum">
              <a:rPr lang="es-ES_tradnl" smtClean="0"/>
              <a:pPr/>
              <a:t>58</a:t>
            </a:fld>
            <a:endParaRPr lang="es-ES_tradnl"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4E81BB7B-9BBB-4749-8840-4A0B69DC1B15}" type="slidenum">
              <a:rPr lang="es-ES_tradnl" smtClean="0"/>
              <a:pPr/>
              <a:t>59</a:t>
            </a:fld>
            <a:endParaRPr lang="es-ES_tradnl" smtClean="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r>
              <a:rPr lang="es-ES" smtClean="0"/>
              <a:t>Los CIs digitales de las diferentes familias lógicas trabajan con dos márgenes de tensiones que codifican un “cero” o un “uno”. Estas tensiones reciben el nombre de niveles lógicos y como ya hemos dicho, tanto el nivel lógico alto (1) como el bajo (0) están asimilados a intervalos de tensiones. </a:t>
            </a:r>
          </a:p>
          <a:p>
            <a:pPr eaLnBrk="1" hangingPunct="1"/>
            <a:r>
              <a:rPr lang="es-ES" smtClean="0"/>
              <a:t>La figura se ilustra el rango general de variación para los niveles de tensión –de entrada (i) o de salida (o)- alto y bajo. El límite VH(max) representa el máximo valor permitido para el nivel alto y el límite VH(min) representa el mínimo valor que puede tomar el nivel alto. Idénticas definiciones existen para el nivel bajo. El rango de tensiones entre VL(max) y VH(min) representa un intervalo de incertidumbre. Una tensión dentro de dicho rango podría ser interpretada por el elemento lógico que la utiliza, como un nivel alto o como un nivel bajo, pero nunca se podría determinar con seguridad cual será la interpretación a priori. </a:t>
            </a:r>
          </a:p>
          <a:p>
            <a:pPr eaLnBrk="1" hangingPunct="1"/>
            <a:endParaRPr lang="es-ES" smtClean="0"/>
          </a:p>
          <a:p>
            <a:pPr eaLnBrk="1" hangingPunct="1"/>
            <a:endParaRPr lang="es-ES" smtClean="0"/>
          </a:p>
          <a:p>
            <a:pPr eaLnBrk="1" hangingPunct="1"/>
            <a:endParaRPr lang="es-ES" smtClean="0"/>
          </a:p>
          <a:p>
            <a:pPr eaLnBrk="1" hangingPunct="1"/>
            <a:endParaRPr lang="es-ES" smtClean="0"/>
          </a:p>
          <a:p>
            <a:pPr eaLnBrk="1" hangingPunct="1"/>
            <a:endParaRPr lang="es-ES" smtClean="0"/>
          </a:p>
          <a:p>
            <a:pPr eaLnBrk="1" hangingPunct="1"/>
            <a:endParaRPr lang="es-ES" smtClean="0"/>
          </a:p>
          <a:p>
            <a:pPr eaLnBrk="1" hangingPunct="1"/>
            <a:endParaRPr lang="es-E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1 Marcador de imagen de diapositiva"/>
          <p:cNvSpPr>
            <a:spLocks noGrp="1" noRot="1" noChangeAspect="1" noTextEdit="1"/>
          </p:cNvSpPr>
          <p:nvPr>
            <p:ph type="sldImg"/>
          </p:nvPr>
        </p:nvSpPr>
        <p:spPr>
          <a:ln/>
        </p:spPr>
      </p:sp>
      <p:sp>
        <p:nvSpPr>
          <p:cNvPr id="111619" name="2 Marcador de notas"/>
          <p:cNvSpPr>
            <a:spLocks noGrp="1"/>
          </p:cNvSpPr>
          <p:nvPr>
            <p:ph type="body" idx="1"/>
          </p:nvPr>
        </p:nvSpPr>
        <p:spPr>
          <a:noFill/>
          <a:ln/>
        </p:spPr>
        <p:txBody>
          <a:bodyPr/>
          <a:lstStyle/>
          <a:p>
            <a:endParaRPr lang="es-ES" smtClean="0"/>
          </a:p>
        </p:txBody>
      </p:sp>
      <p:sp>
        <p:nvSpPr>
          <p:cNvPr id="111620" name="3 Marcador de número de diapositiva"/>
          <p:cNvSpPr>
            <a:spLocks noGrp="1"/>
          </p:cNvSpPr>
          <p:nvPr>
            <p:ph type="sldNum" sz="quarter" idx="5"/>
          </p:nvPr>
        </p:nvSpPr>
        <p:spPr>
          <a:noFill/>
        </p:spPr>
        <p:txBody>
          <a:bodyPr/>
          <a:lstStyle/>
          <a:p>
            <a:fld id="{D10B3AB2-CA3B-4705-A298-E995269AF10D}" type="slidenum">
              <a:rPr lang="es-ES_tradnl" smtClean="0"/>
              <a:pPr/>
              <a:t>60</a:t>
            </a:fld>
            <a:endParaRPr lang="es-ES_tradnl"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0D0FE10D-D559-4174-8897-9B7DCDB59053}" type="slidenum">
              <a:rPr lang="es-ES_tradnl" smtClean="0"/>
              <a:pPr/>
              <a:t>61</a:t>
            </a:fld>
            <a:endParaRPr lang="es-ES_tradnl" smtClean="0"/>
          </a:p>
        </p:txBody>
      </p:sp>
      <p:sp>
        <p:nvSpPr>
          <p:cNvPr id="112643" name="Rectangle 2"/>
          <p:cNvSpPr>
            <a:spLocks noGrp="1" noRot="1" noChangeAspect="1" noChangeArrowheads="1" noTextEdit="1"/>
          </p:cNvSpPr>
          <p:nvPr>
            <p:ph type="sldImg"/>
          </p:nvPr>
        </p:nvSpPr>
        <p:spPr>
          <a:ln/>
        </p:spPr>
      </p:sp>
      <p:sp>
        <p:nvSpPr>
          <p:cNvPr id="1223683" name="Rectangle 3"/>
          <p:cNvSpPr>
            <a:spLocks noGrp="1" noChangeArrowheads="1"/>
          </p:cNvSpPr>
          <p:nvPr>
            <p:ph type="body" idx="1"/>
          </p:nvPr>
        </p:nvSpPr>
        <p:spPr/>
        <p:txBody>
          <a:bodyPr/>
          <a:lstStyle/>
          <a:p>
            <a:pPr eaLnBrk="1" hangingPunct="1">
              <a:defRPr/>
            </a:pPr>
            <a:r>
              <a:rPr lang="es-ES" dirty="0" smtClean="0"/>
              <a:t>El </a:t>
            </a:r>
            <a:r>
              <a:rPr lang="es-ES" b="1" i="1" dirty="0" smtClean="0"/>
              <a:t>fan-</a:t>
            </a:r>
            <a:r>
              <a:rPr lang="es-ES" b="1" i="1" dirty="0" err="1" smtClean="0"/>
              <a:t>out</a:t>
            </a:r>
            <a:r>
              <a:rPr lang="es-ES" dirty="0" smtClean="0"/>
              <a:t> es un parámetro que define número máximo de entradas a puertas (de la misma familia que la puerta en cuestión) que es posible conectar. Así en el caso de TTL el </a:t>
            </a:r>
            <a:r>
              <a:rPr lang="es-ES" b="1" i="1" dirty="0" err="1" smtClean="0"/>
              <a:t>fanout</a:t>
            </a:r>
            <a:r>
              <a:rPr lang="es-ES" b="1" i="1" dirty="0" smtClean="0"/>
              <a:t> </a:t>
            </a:r>
            <a:r>
              <a:rPr lang="es-ES" dirty="0" smtClean="0"/>
              <a:t>es de 10, lo que significa que a la salida de una puerta TTL no se pueden conectar mas de 10 puertas de la misma familia sin arriesga el correcto funcionamiento del circuito digital.</a:t>
            </a:r>
          </a:p>
          <a:p>
            <a:pPr eaLnBrk="1" hangingPunct="1">
              <a:defRPr/>
            </a:pPr>
            <a:r>
              <a:rPr lang="es-ES" dirty="0" smtClean="0"/>
              <a:t>El Fan-</a:t>
            </a:r>
            <a:r>
              <a:rPr lang="es-ES" dirty="0" err="1" smtClean="0"/>
              <a:t>out</a:t>
            </a:r>
            <a:r>
              <a:rPr lang="es-ES" dirty="0" smtClean="0"/>
              <a:t> se extrae a su vez de </a:t>
            </a:r>
            <a:r>
              <a:rPr lang="es-ES" b="1" dirty="0" smtClean="0"/>
              <a:t>Fan-</a:t>
            </a:r>
            <a:r>
              <a:rPr lang="es-ES" b="1" dirty="0" err="1" smtClean="0"/>
              <a:t>out</a:t>
            </a:r>
            <a:r>
              <a:rPr lang="es-ES" b="1" dirty="0" smtClean="0"/>
              <a:t> a nivel bajo(</a:t>
            </a:r>
            <a:r>
              <a:rPr lang="es-ES_tradnl" b="1" dirty="0" smtClean="0">
                <a:effectLst>
                  <a:outerShdw blurRad="38100" dist="38100" dir="2700000" algn="tl">
                    <a:srgbClr val="C0C0C0"/>
                  </a:outerShdw>
                </a:effectLst>
              </a:rPr>
              <a:t>Fan-</a:t>
            </a:r>
            <a:r>
              <a:rPr lang="es-ES_tradnl" b="1" dirty="0" err="1" smtClean="0">
                <a:effectLst>
                  <a:outerShdw blurRad="38100" dist="38100" dir="2700000" algn="tl">
                    <a:srgbClr val="C0C0C0"/>
                  </a:outerShdw>
                </a:effectLst>
              </a:rPr>
              <a:t>out</a:t>
            </a:r>
            <a:r>
              <a:rPr lang="es-ES_tradnl" b="1" dirty="0" err="1" smtClean="0">
                <a:effectLst>
                  <a:outerShdw blurRad="38100" dist="38100" dir="2700000" algn="tl">
                    <a:srgbClr val="C0C0C0"/>
                  </a:outerShdw>
                </a:effectLst>
                <a:cs typeface="Arial" charset="0"/>
              </a:rPr>
              <a:t>|</a:t>
            </a:r>
            <a:r>
              <a:rPr lang="es-ES_tradnl" sz="1400" b="1" baseline="-25000" dirty="0" err="1" smtClean="0">
                <a:effectLst>
                  <a:outerShdw blurRad="38100" dist="38100" dir="2700000" algn="tl">
                    <a:srgbClr val="C0C0C0"/>
                  </a:outerShdw>
                </a:effectLst>
                <a:cs typeface="Arial" charset="0"/>
              </a:rPr>
              <a:t>L</a:t>
            </a:r>
            <a:r>
              <a:rPr lang="es-ES" b="1" dirty="0" smtClean="0"/>
              <a:t>)</a:t>
            </a:r>
            <a:r>
              <a:rPr lang="es-ES" dirty="0" smtClean="0"/>
              <a:t> y del </a:t>
            </a:r>
            <a:r>
              <a:rPr lang="es-ES" b="1" dirty="0" smtClean="0"/>
              <a:t>Fan-</a:t>
            </a:r>
            <a:r>
              <a:rPr lang="es-ES" b="1" dirty="0" err="1" smtClean="0"/>
              <a:t>out</a:t>
            </a:r>
            <a:r>
              <a:rPr lang="es-ES" b="1" dirty="0" smtClean="0"/>
              <a:t> a nivel alto (</a:t>
            </a:r>
            <a:r>
              <a:rPr lang="es-ES_tradnl" b="1" dirty="0" smtClean="0">
                <a:effectLst>
                  <a:outerShdw blurRad="38100" dist="38100" dir="2700000" algn="tl">
                    <a:srgbClr val="C0C0C0"/>
                  </a:outerShdw>
                </a:effectLst>
              </a:rPr>
              <a:t>Fan-</a:t>
            </a:r>
            <a:r>
              <a:rPr lang="es-ES_tradnl" b="1" dirty="0" err="1" smtClean="0">
                <a:effectLst>
                  <a:outerShdw blurRad="38100" dist="38100" dir="2700000" algn="tl">
                    <a:srgbClr val="C0C0C0"/>
                  </a:outerShdw>
                </a:effectLst>
              </a:rPr>
              <a:t>out</a:t>
            </a:r>
            <a:r>
              <a:rPr lang="es-ES_tradnl" b="1" dirty="0" err="1" smtClean="0">
                <a:effectLst>
                  <a:outerShdw blurRad="38100" dist="38100" dir="2700000" algn="tl">
                    <a:srgbClr val="C0C0C0"/>
                  </a:outerShdw>
                </a:effectLst>
                <a:cs typeface="Arial" charset="0"/>
              </a:rPr>
              <a:t>|</a:t>
            </a:r>
            <a:r>
              <a:rPr lang="es-ES_tradnl" sz="1400" b="1" baseline="-25000" dirty="0" err="1" smtClean="0">
                <a:effectLst>
                  <a:outerShdw blurRad="38100" dist="38100" dir="2700000" algn="tl">
                    <a:srgbClr val="C0C0C0"/>
                  </a:outerShdw>
                </a:effectLst>
                <a:cs typeface="Arial" charset="0"/>
              </a:rPr>
              <a:t>H</a:t>
            </a:r>
            <a:r>
              <a:rPr lang="es-ES" b="1" dirty="0" smtClean="0"/>
              <a:t>)</a:t>
            </a:r>
            <a:r>
              <a:rPr lang="es-ES" dirty="0" smtClean="0"/>
              <a:t>. El primero se refiere a la </a:t>
            </a:r>
            <a:r>
              <a:rPr lang="es-ES" i="1" dirty="0" err="1" smtClean="0"/>
              <a:t>cargabilidad</a:t>
            </a:r>
            <a:r>
              <a:rPr lang="es-ES" dirty="0" smtClean="0"/>
              <a:t> de salida a nivel alto (este el caso mostrado en la figura), o cuando en la salida se tiene un “1” (en lógica positiva), y el segundo cuando se refiere a la </a:t>
            </a:r>
            <a:r>
              <a:rPr lang="es-ES" i="1" dirty="0" err="1" smtClean="0"/>
              <a:t>cargabilidad</a:t>
            </a:r>
            <a:r>
              <a:rPr lang="es-ES" dirty="0" smtClean="0"/>
              <a:t> cuando en la salida tenemos un “0”.</a:t>
            </a:r>
          </a:p>
          <a:p>
            <a:pPr eaLnBrk="1" hangingPunct="1">
              <a:defRPr/>
            </a:pPr>
            <a:r>
              <a:rPr lang="es-ES" dirty="0" smtClean="0"/>
              <a:t>El </a:t>
            </a:r>
            <a:r>
              <a:rPr lang="es-ES" b="1" i="1" dirty="0" err="1" smtClean="0"/>
              <a:t>fanout</a:t>
            </a:r>
            <a:r>
              <a:rPr lang="es-ES" b="1" i="1" dirty="0" smtClean="0"/>
              <a:t> </a:t>
            </a:r>
            <a:r>
              <a:rPr lang="es-ES" b="1" dirty="0" smtClean="0"/>
              <a:t>absoluto</a:t>
            </a:r>
            <a:r>
              <a:rPr lang="es-ES" dirty="0" smtClean="0"/>
              <a:t> o simplemente </a:t>
            </a:r>
            <a:r>
              <a:rPr lang="es-ES" b="1" i="1" dirty="0" err="1" smtClean="0"/>
              <a:t>fanout</a:t>
            </a:r>
            <a:r>
              <a:rPr lang="es-ES" dirty="0" smtClean="0"/>
              <a:t> coincide con el menor de los </a:t>
            </a:r>
            <a:r>
              <a:rPr lang="es-ES" dirty="0" err="1" smtClean="0"/>
              <a:t>fanouts</a:t>
            </a:r>
            <a:r>
              <a:rPr lang="es-ES" dirty="0" smtClean="0"/>
              <a:t> mencionados anteriormente.</a:t>
            </a:r>
          </a:p>
          <a:p>
            <a:pPr eaLnBrk="1" hangingPunct="1">
              <a:defRPr/>
            </a:pPr>
            <a:endParaRPr lang="es-ES" dirty="0" smtClean="0"/>
          </a:p>
          <a:p>
            <a:pPr eaLnBrk="1" hangingPunct="1">
              <a:defRPr/>
            </a:pPr>
            <a:endParaRPr lang="es-ES" dirty="0" smtClean="0"/>
          </a:p>
          <a:p>
            <a:pPr eaLnBrk="1" hangingPunct="1">
              <a:defRPr/>
            </a:pPr>
            <a:endParaRPr lang="es-E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2C5A653E-F3C3-4452-A3B0-4D31E296E547}" type="slidenum">
              <a:rPr lang="es-ES_tradnl" smtClean="0"/>
              <a:pPr/>
              <a:t>62</a:t>
            </a:fld>
            <a:endParaRPr lang="es-ES_tradnl" smtClean="0"/>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pPr eaLnBrk="1" hangingPunct="1"/>
            <a:r>
              <a:rPr lang="es-ES" smtClean="0"/>
              <a:t>Los CI consumen energía eléctrica que se transforma en energía calorífica, debido a que circula corriente desde la fuente de alimentación hacia tierra, pasando por las resistencias internas de las puertas. En consecuencia, las puertas lógicas disipan calor y puede hablarse de potencia consumida que depende del voltaje de alimentación y de la cantidad de corriente consumida.</a:t>
            </a:r>
          </a:p>
          <a:p>
            <a:pPr eaLnBrk="1" hangingPunct="1"/>
            <a:endParaRPr lang="es-ES" smtClean="0"/>
          </a:p>
          <a:p>
            <a:pPr eaLnBrk="1" hangingPunct="1"/>
            <a:r>
              <a:rPr lang="es-ES" smtClean="0"/>
              <a:t>Por ejemplo, para el CI 74AS00 la tensión de es de 5V, aunque el fabricante da un margen de valores de Vcc en el que asegura el buen funcionamiento del circuito (4.5V – 5.5V).</a:t>
            </a:r>
          </a:p>
          <a:p>
            <a:pPr eaLnBrk="1" hangingPunct="1"/>
            <a:endParaRPr lang="es-E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995E7E79-6ECE-4FCB-9A59-A5180B3B66B4}" type="slidenum">
              <a:rPr lang="es-ES_tradnl" smtClean="0"/>
              <a:pPr/>
              <a:t>64</a:t>
            </a:fld>
            <a:endParaRPr lang="es-ES_tradnl" smtClean="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E461ED48-D523-496F-A1CA-47198C1F995B}" type="slidenum">
              <a:rPr lang="es-ES_tradnl" smtClean="0"/>
              <a:pPr/>
              <a:t>66</a:t>
            </a:fld>
            <a:endParaRPr lang="es-ES_tradnl" smtClean="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eaLnBrk="1" hangingPunct="1"/>
            <a:r>
              <a:rPr lang="es-ES" smtClean="0"/>
              <a:t>El  t</a:t>
            </a:r>
            <a:r>
              <a:rPr lang="es-ES" baseline="-25000" smtClean="0"/>
              <a:t>PLH</a:t>
            </a:r>
            <a:r>
              <a:rPr lang="es-ES" smtClean="0"/>
              <a:t> (tiempo de propagación de bajo a alto) es el tiempo entre el 50% del impulso negativo de entrada y el correspondiente 50% del impulso de salida, cuando la salida cambia de 0 a 1. </a:t>
            </a:r>
          </a:p>
          <a:p>
            <a:pPr eaLnBrk="1" hangingPunct="1"/>
            <a:r>
              <a:rPr lang="es-ES" smtClean="0"/>
              <a:t>El t</a:t>
            </a:r>
            <a:r>
              <a:rPr lang="es-ES" baseline="-25000" smtClean="0"/>
              <a:t>PHL</a:t>
            </a:r>
            <a:r>
              <a:rPr lang="es-ES" smtClean="0"/>
              <a:t> (tiempo de propagación de alto a bajo) es el tiempo entre el 50% del impulso positivo de entrada y el correspondiente 50% del impulso de salida, cuando la salida cambia de 1 a 0 </a:t>
            </a:r>
          </a:p>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a:ln/>
        </p:spPr>
      </p:sp>
      <p:sp>
        <p:nvSpPr>
          <p:cNvPr id="78851" name="2 Marcador de notas"/>
          <p:cNvSpPr>
            <a:spLocks noGrp="1"/>
          </p:cNvSpPr>
          <p:nvPr>
            <p:ph type="body" idx="1"/>
          </p:nvPr>
        </p:nvSpPr>
        <p:spPr>
          <a:noFill/>
          <a:ln/>
        </p:spPr>
        <p:txBody>
          <a:bodyPr/>
          <a:lstStyle/>
          <a:p>
            <a:r>
              <a:rPr lang="es-ES" smtClean="0"/>
              <a:t>En 1959, Dawon Kahng y Martin M. (John) Atalla en los Laboratorios Bell inventaron el transistor de efecto de campo metal-óxido-semiconductor (MOSFET) como un avance y mejora sobre el diseño del transistor FET.</a:t>
            </a:r>
          </a:p>
          <a:p>
            <a:r>
              <a:rPr lang="es-ES" smtClean="0"/>
              <a:t>Es el transistor más utilizado en la industria microelectrónica, ya sea en circuitos analógicos o digitales, aunque el transistor de unión bipolar fue mucho más popular en otro tiempo. Prácticamente la totalidad de los microprocesadores comerciales están basados en transistores MOSFET</a:t>
            </a:r>
          </a:p>
          <a:p>
            <a:r>
              <a:rPr lang="en-US" smtClean="0"/>
              <a:t>MOSFET: Metal Oxide Semiconductor Field Effect Transistor</a:t>
            </a:r>
            <a:endParaRPr lang="es-ES" smtClean="0"/>
          </a:p>
          <a:p>
            <a:r>
              <a:rPr lang="es-ES" smtClean="0"/>
              <a:t>Referencias: video sobre el MOSFET (http://www.youtube.com/watch?v=9JKj-wlEPMY)</a:t>
            </a:r>
          </a:p>
          <a:p>
            <a:endParaRPr lang="es-ES" smtClean="0"/>
          </a:p>
        </p:txBody>
      </p:sp>
      <p:sp>
        <p:nvSpPr>
          <p:cNvPr id="78852" name="3 Marcador de número de diapositiva"/>
          <p:cNvSpPr>
            <a:spLocks noGrp="1"/>
          </p:cNvSpPr>
          <p:nvPr>
            <p:ph type="sldNum" sz="quarter" idx="5"/>
          </p:nvPr>
        </p:nvSpPr>
        <p:spPr>
          <a:noFill/>
        </p:spPr>
        <p:txBody>
          <a:bodyPr/>
          <a:lstStyle/>
          <a:p>
            <a:fld id="{5C9319B7-68B3-4B62-96B9-611B87EAFCD5}" type="slidenum">
              <a:rPr lang="es-ES_tradnl" smtClean="0"/>
              <a:pPr/>
              <a:t>6</a:t>
            </a:fld>
            <a:endParaRPr lang="es-ES_trad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a:ln/>
        </p:spPr>
      </p:sp>
      <p:sp>
        <p:nvSpPr>
          <p:cNvPr id="81923" name="2 Marcador de notas"/>
          <p:cNvSpPr>
            <a:spLocks noGrp="1"/>
          </p:cNvSpPr>
          <p:nvPr>
            <p:ph type="body" idx="1"/>
          </p:nvPr>
        </p:nvSpPr>
        <p:spPr>
          <a:noFill/>
          <a:ln/>
        </p:spPr>
        <p:txBody>
          <a:bodyPr/>
          <a:lstStyle/>
          <a:p>
            <a:r>
              <a:rPr lang="es-ES" b="1" smtClean="0"/>
              <a:t>Tipos de MOSFET.</a:t>
            </a:r>
          </a:p>
          <a:p>
            <a:r>
              <a:rPr lang="es-ES" b="1" smtClean="0"/>
              <a:t>Mosfet de Deplexión o empobrecimiento</a:t>
            </a:r>
            <a:r>
              <a:rPr lang="es-ES" smtClean="0"/>
              <a:t>, en los cuales Existe un canal por el cual circula la corriente aunque no se aplique tensión en la puerta.</a:t>
            </a:r>
          </a:p>
          <a:p>
            <a:r>
              <a:rPr lang="es-ES" b="1" smtClean="0"/>
              <a:t>Mosfet de Acumulación o enriquecimiento (enhancement).</a:t>
            </a:r>
          </a:p>
          <a:p>
            <a:r>
              <a:rPr lang="es-ES" smtClean="0"/>
              <a:t>En los cuales el canal por el cual circula la corriente se crea cuando se le aplica una tensión en la puerta.</a:t>
            </a:r>
          </a:p>
        </p:txBody>
      </p:sp>
      <p:sp>
        <p:nvSpPr>
          <p:cNvPr id="81924" name="3 Marcador de número de diapositiva"/>
          <p:cNvSpPr>
            <a:spLocks noGrp="1"/>
          </p:cNvSpPr>
          <p:nvPr>
            <p:ph type="sldNum" sz="quarter" idx="5"/>
          </p:nvPr>
        </p:nvSpPr>
        <p:spPr>
          <a:noFill/>
        </p:spPr>
        <p:txBody>
          <a:bodyPr/>
          <a:lstStyle/>
          <a:p>
            <a:fld id="{836668AC-75A1-496F-9476-F034A04223D9}" type="slidenum">
              <a:rPr lang="es-ES_tradnl" smtClean="0"/>
              <a:pPr/>
              <a:t>7</a:t>
            </a:fld>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0937D512-5326-4A4A-91A3-7F0880B7C959}" type="slidenum">
              <a:rPr lang="es-ES_tradnl" smtClean="0"/>
              <a:pPr/>
              <a:t>8</a:t>
            </a:fld>
            <a:endParaRPr lang="es-ES_tradnl" smtClean="0"/>
          </a:p>
        </p:txBody>
      </p:sp>
      <p:sp>
        <p:nvSpPr>
          <p:cNvPr id="79875" name="Rectangle 2"/>
          <p:cNvSpPr>
            <a:spLocks noGrp="1" noRot="1" noChangeAspect="1" noChangeArrowheads="1" noTextEdit="1"/>
          </p:cNvSpPr>
          <p:nvPr>
            <p:ph type="sldImg"/>
          </p:nvPr>
        </p:nvSpPr>
        <p:spPr>
          <a:xfrm>
            <a:off x="993775" y="768350"/>
            <a:ext cx="5114925" cy="3836988"/>
          </a:xfrm>
          <a:ln/>
        </p:spPr>
      </p:sp>
      <p:sp>
        <p:nvSpPr>
          <p:cNvPr id="79876" name="Rectangle 3"/>
          <p:cNvSpPr>
            <a:spLocks noGrp="1" noChangeArrowheads="1"/>
          </p:cNvSpPr>
          <p:nvPr>
            <p:ph type="body" idx="1"/>
          </p:nvPr>
        </p:nvSpPr>
        <p:spPr>
          <a:xfrm>
            <a:off x="946150" y="4860925"/>
            <a:ext cx="5207000" cy="4605338"/>
          </a:xfrm>
          <a:noFill/>
          <a:ln/>
        </p:spPr>
        <p:txBody>
          <a:bodyPr lIns="93689" tIns="46845" rIns="93689" bIns="46845"/>
          <a:lstStyle/>
          <a:p>
            <a:pPr marL="190500" indent="-190500" eaLnBrk="1" hangingPunct="1"/>
            <a:r>
              <a:rPr lang="es-ES" smtClean="0"/>
              <a:t>El transistor MOS (Metal Oxide Silicon), de canal n (nMOS) o p (pMOS), es una estructura física creada mediante la superposición de diferentes materiales:</a:t>
            </a:r>
          </a:p>
          <a:p>
            <a:pPr marL="190500" indent="-190500" eaLnBrk="1" hangingPunct="1">
              <a:buFontTx/>
              <a:buAutoNum type="arabicPeriod"/>
            </a:pPr>
            <a:r>
              <a:rPr lang="es-ES" smtClean="0"/>
              <a:t>Un </a:t>
            </a:r>
            <a:r>
              <a:rPr lang="es-ES" b="1" smtClean="0"/>
              <a:t>sustrato</a:t>
            </a:r>
            <a:r>
              <a:rPr lang="es-ES" smtClean="0"/>
              <a:t> (Substrate) tipo p ó n ligeramente dopado. </a:t>
            </a:r>
          </a:p>
          <a:p>
            <a:pPr marL="190500" indent="-190500" eaLnBrk="1" hangingPunct="1">
              <a:buFontTx/>
              <a:buAutoNum type="arabicPeriod"/>
            </a:pPr>
            <a:r>
              <a:rPr lang="es-ES" smtClean="0"/>
              <a:t>Dos regiones tipo n ó p fuertemente dopadas por difusión de impurezas aceptadoras, </a:t>
            </a:r>
            <a:r>
              <a:rPr lang="es-ES" b="1" smtClean="0"/>
              <a:t>Fuente</a:t>
            </a:r>
            <a:r>
              <a:rPr lang="es-ES" smtClean="0"/>
              <a:t> (Source) y </a:t>
            </a:r>
            <a:r>
              <a:rPr lang="es-ES" b="1" smtClean="0"/>
              <a:t>Drenador</a:t>
            </a:r>
            <a:r>
              <a:rPr lang="es-ES" smtClean="0"/>
              <a:t> ( Drain), separadas por una región de substrato llamada </a:t>
            </a:r>
            <a:r>
              <a:rPr lang="es-ES" b="1" smtClean="0"/>
              <a:t>canal</a:t>
            </a:r>
            <a:r>
              <a:rPr lang="es-ES" smtClean="0"/>
              <a:t>. </a:t>
            </a:r>
          </a:p>
          <a:p>
            <a:pPr marL="190500" indent="-190500" eaLnBrk="1" hangingPunct="1">
              <a:buFontTx/>
              <a:buAutoNum type="arabicPeriod"/>
            </a:pPr>
            <a:r>
              <a:rPr lang="es-ES" smtClean="0"/>
              <a:t>Una fina capa de aislante (SiO</a:t>
            </a:r>
            <a:r>
              <a:rPr lang="es-ES" baseline="-25000" smtClean="0"/>
              <a:t>2</a:t>
            </a:r>
            <a:r>
              <a:rPr lang="es-ES" smtClean="0"/>
              <a:t>) sobre el canal.</a:t>
            </a:r>
          </a:p>
          <a:p>
            <a:pPr marL="190500" indent="-190500" eaLnBrk="1" hangingPunct="1">
              <a:buFontTx/>
              <a:buAutoNum type="arabicPeriod"/>
            </a:pPr>
            <a:r>
              <a:rPr lang="es-ES" smtClean="0"/>
              <a:t>La </a:t>
            </a:r>
            <a:r>
              <a:rPr lang="es-ES" b="1" smtClean="0"/>
              <a:t>Puerta</a:t>
            </a:r>
            <a:r>
              <a:rPr lang="es-ES" smtClean="0"/>
              <a:t> (Gate) formada por aluminio sobre el dieléctrico de SiO2</a:t>
            </a:r>
          </a:p>
          <a:p>
            <a:pPr marL="190500" indent="-190500" eaLnBrk="1" hangingPunct="1"/>
            <a:endParaRPr lang="es-ES_trad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EF0CFFF3-1C32-4538-8FBE-B7847E11917C}" type="slidenum">
              <a:rPr lang="es-ES_tradnl" smtClean="0"/>
              <a:pPr/>
              <a:t>9</a:t>
            </a:fld>
            <a:endParaRPr lang="es-ES_tradnl" smtClean="0"/>
          </a:p>
        </p:txBody>
      </p:sp>
      <p:sp>
        <p:nvSpPr>
          <p:cNvPr id="80899" name="Rectangle 2"/>
          <p:cNvSpPr>
            <a:spLocks noGrp="1" noRot="1" noChangeAspect="1" noChangeArrowheads="1" noTextEdit="1"/>
          </p:cNvSpPr>
          <p:nvPr>
            <p:ph type="sldImg"/>
          </p:nvPr>
        </p:nvSpPr>
        <p:spPr>
          <a:xfrm>
            <a:off x="993775" y="768350"/>
            <a:ext cx="5114925" cy="3836988"/>
          </a:xfrm>
          <a:ln/>
        </p:spPr>
      </p:sp>
      <p:sp>
        <p:nvSpPr>
          <p:cNvPr id="80900" name="Rectangle 3"/>
          <p:cNvSpPr>
            <a:spLocks noGrp="1" noChangeArrowheads="1"/>
          </p:cNvSpPr>
          <p:nvPr>
            <p:ph type="body" idx="1"/>
          </p:nvPr>
        </p:nvSpPr>
        <p:spPr>
          <a:xfrm>
            <a:off x="946150" y="4860925"/>
            <a:ext cx="5207000" cy="4605338"/>
          </a:xfrm>
          <a:noFill/>
          <a:ln/>
        </p:spPr>
        <p:txBody>
          <a:bodyPr lIns="93689" tIns="46845" rIns="93689" bIns="46845"/>
          <a:lstStyle/>
          <a:p>
            <a:pPr marL="190500" indent="-190500" eaLnBrk="1" hangingPunct="1"/>
            <a:r>
              <a:rPr lang="es-ES" smtClean="0"/>
              <a:t>El transistor MOS (Metal Oxide Silicon), de canal n (nMOS) o p (pMOS), es una estructura física creada mediante la superposición de diferentes materiales:</a:t>
            </a:r>
          </a:p>
          <a:p>
            <a:pPr marL="190500" indent="-190500" eaLnBrk="1" hangingPunct="1">
              <a:buFontTx/>
              <a:buAutoNum type="arabicPeriod"/>
            </a:pPr>
            <a:r>
              <a:rPr lang="es-ES" smtClean="0"/>
              <a:t>Un </a:t>
            </a:r>
            <a:r>
              <a:rPr lang="es-ES" b="1" smtClean="0"/>
              <a:t>sustrato</a:t>
            </a:r>
            <a:r>
              <a:rPr lang="es-ES" smtClean="0"/>
              <a:t> (Substrate) tipo p ó n ligeramente dopado. </a:t>
            </a:r>
          </a:p>
          <a:p>
            <a:pPr marL="190500" indent="-190500" eaLnBrk="1" hangingPunct="1">
              <a:buFontTx/>
              <a:buAutoNum type="arabicPeriod"/>
            </a:pPr>
            <a:r>
              <a:rPr lang="es-ES" smtClean="0"/>
              <a:t>Dos regiones tipo n ó p fuertemente dopadas por difusión de impurezas aceptadoras, </a:t>
            </a:r>
            <a:r>
              <a:rPr lang="es-ES" b="1" smtClean="0"/>
              <a:t>Fuente</a:t>
            </a:r>
            <a:r>
              <a:rPr lang="es-ES" smtClean="0"/>
              <a:t> (Source) y </a:t>
            </a:r>
            <a:r>
              <a:rPr lang="es-ES" b="1" smtClean="0"/>
              <a:t>Drenador</a:t>
            </a:r>
            <a:r>
              <a:rPr lang="es-ES" smtClean="0"/>
              <a:t> ( Drain), separadas por una región de substrato llamada </a:t>
            </a:r>
            <a:r>
              <a:rPr lang="es-ES" b="1" smtClean="0"/>
              <a:t>canal</a:t>
            </a:r>
            <a:r>
              <a:rPr lang="es-ES" smtClean="0"/>
              <a:t>. </a:t>
            </a:r>
          </a:p>
          <a:p>
            <a:pPr marL="190500" indent="-190500" eaLnBrk="1" hangingPunct="1">
              <a:buFontTx/>
              <a:buAutoNum type="arabicPeriod"/>
            </a:pPr>
            <a:r>
              <a:rPr lang="es-ES" smtClean="0"/>
              <a:t>Una fina capa de aislante (SiO</a:t>
            </a:r>
            <a:r>
              <a:rPr lang="es-ES" baseline="-25000" smtClean="0"/>
              <a:t>2</a:t>
            </a:r>
            <a:r>
              <a:rPr lang="es-ES" smtClean="0"/>
              <a:t>) sobre el canal.</a:t>
            </a:r>
          </a:p>
          <a:p>
            <a:pPr marL="190500" indent="-190500" eaLnBrk="1" hangingPunct="1">
              <a:buFontTx/>
              <a:buAutoNum type="arabicPeriod"/>
            </a:pPr>
            <a:r>
              <a:rPr lang="es-ES" smtClean="0"/>
              <a:t>La </a:t>
            </a:r>
            <a:r>
              <a:rPr lang="es-ES" b="1" smtClean="0"/>
              <a:t>Puerta</a:t>
            </a:r>
            <a:r>
              <a:rPr lang="es-ES" smtClean="0"/>
              <a:t> (Gate) formada por aluminio sobre el dieléctrico de SiO2</a:t>
            </a:r>
          </a:p>
          <a:p>
            <a:pPr marL="190500" indent="-190500" eaLnBrk="1" hangingPunct="1"/>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15F7757D-176F-459E-8D03-701A4471AA1B}" type="slidenum">
              <a:rPr lang="es-ES_tradnl" smtClean="0"/>
              <a:pPr/>
              <a:t>10</a:t>
            </a:fld>
            <a:endParaRPr lang="es-ES_tradnl"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r>
              <a:rPr lang="es-ES" b="1" smtClean="0"/>
              <a:t>Inducción del canal</a:t>
            </a:r>
          </a:p>
          <a:p>
            <a:pPr eaLnBrk="1" hangingPunct="1"/>
            <a:r>
              <a:rPr lang="es-ES" smtClean="0"/>
              <a:t>La tensión de polarización positiva en la región de puerta ocasiona, en primer lugar, repele los huecos libres (que están cargados positivamente) de la región superficial del sustrato, justo debajo del área cubierta por la zona metálica de puerta (la región del canal). Dichos huecos son empujados hacia abajo en el sustrato, dejando atrás una región con carencia de este tipo de portadores, mientras que los minoritarios o electrones libres siguen permaneciendo en dicha región que de esta forma cambia la polaridad o tipo de semiconductor de P (sustrato original) a N. </a:t>
            </a:r>
          </a:p>
          <a:p>
            <a:pPr eaLnBrk="1" hangingPunct="1"/>
            <a:r>
              <a:rPr lang="es-ES" b="1" smtClean="0"/>
              <a:t>Estado de corte</a:t>
            </a:r>
          </a:p>
          <a:p>
            <a:pPr eaLnBrk="1" hangingPunct="1"/>
            <a:r>
              <a:rPr lang="es-ES" smtClean="0"/>
              <a:t>Cuando la tensión de la puerta es idéntica a la del sustrato, el MOSFET está en estado de no conducción: ninguna corriente fluye entre fuente y drenador.</a:t>
            </a:r>
          </a:p>
          <a:p>
            <a:pPr eaLnBrk="1" hangingPunct="1"/>
            <a:r>
              <a:rPr lang="es-ES" b="1" smtClean="0"/>
              <a:t>Conducción</a:t>
            </a:r>
            <a:r>
              <a:rPr lang="es-ES" smtClean="0"/>
              <a:t> </a:t>
            </a:r>
            <a:r>
              <a:rPr lang="es-ES" b="1" smtClean="0"/>
              <a:t>lineal</a:t>
            </a:r>
          </a:p>
          <a:p>
            <a:pPr eaLnBrk="1" hangingPunct="1"/>
            <a:r>
              <a:rPr lang="es-ES" smtClean="0"/>
              <a:t>Al polarizarse la puerta con una tensión positiva (nMOS), se crea una región de deplexión en la región que separa la fuente y el drenador. Si esta tensión crece lo suficiente, aparecerán portadores minoritarios (electrones en pMOS, huecos ennMOS) en la región de deplexión que darán lugar a un canal de conducción. El transistor pasa entonces a estado de conducción, de modo que una diferencia de potencial entre fuente y drenador dará lugar a una corriente. El transistor se comporta como una resistencia controlada por la tensión de puerta.</a:t>
            </a:r>
          </a:p>
          <a:p>
            <a:pPr eaLnBrk="1" hangingPunct="1"/>
            <a:r>
              <a:rPr lang="es-ES" b="1" smtClean="0"/>
              <a:t>Saturación</a:t>
            </a:r>
          </a:p>
          <a:p>
            <a:pPr eaLnBrk="1" hangingPunct="1"/>
            <a:r>
              <a:rPr lang="es-ES" smtClean="0"/>
              <a:t>Cuando la tensión entre drenador y fuente supera cierto límite, el canal de conducción bajo la puerta sufre un estrangulamiento en las cercanías del drenador y desaparece. La corriente entre fuente y drenador no se interrumpe, ya que es debido al campo eléctrico entre ambos, pero se hace independiente de la diferencia de potencial entre ambos terminales.</a:t>
            </a:r>
          </a:p>
          <a:p>
            <a:pPr eaLnBrk="1" hangingPunct="1"/>
            <a:r>
              <a:rPr lang="es-ES" smtClean="0"/>
              <a:t>En resumen: El MOS basa su funcionamiento en la aplicación de un campo eléctrico para gobernar el paso de la corriente eléctrica. De esta manera el FET funciona como una fuente de corriente con tensión controlada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4"/>
          <p:cNvSpPr>
            <a:spLocks noChangeArrowheads="1"/>
          </p:cNvSpPr>
          <p:nvPr/>
        </p:nvSpPr>
        <p:spPr bwMode="auto">
          <a:xfrm>
            <a:off x="4184650" y="3295650"/>
            <a:ext cx="9144000" cy="0"/>
          </a:xfrm>
          <a:prstGeom prst="rect">
            <a:avLst/>
          </a:prstGeom>
          <a:noFill/>
          <a:ln w="9525">
            <a:noFill/>
            <a:miter lim="800000"/>
            <a:headEnd/>
            <a:tailEnd/>
          </a:ln>
          <a:effectLst/>
        </p:spPr>
        <p:txBody>
          <a:bodyPr>
            <a:spAutoFit/>
          </a:bodyPr>
          <a:lstStyle/>
          <a:p>
            <a:pPr>
              <a:defRPr/>
            </a:pPr>
            <a:endParaRPr lang="es-ES"/>
          </a:p>
        </p:txBody>
      </p:sp>
      <p:sp>
        <p:nvSpPr>
          <p:cNvPr id="570370" name="Rectangle 2"/>
          <p:cNvSpPr>
            <a:spLocks noGrp="1" noChangeArrowheads="1"/>
          </p:cNvSpPr>
          <p:nvPr>
            <p:ph type="ctrTitle"/>
          </p:nvPr>
        </p:nvSpPr>
        <p:spPr>
          <a:xfrm>
            <a:off x="685800" y="1828800"/>
            <a:ext cx="7772400" cy="1601788"/>
          </a:xfrm>
        </p:spPr>
        <p:txBody>
          <a:bodyPr/>
          <a:lstStyle>
            <a:lvl1pPr>
              <a:defRPr sz="2800"/>
            </a:lvl1pPr>
          </a:lstStyle>
          <a:p>
            <a:r>
              <a:rPr lang="es-ES"/>
              <a:t>Haga clic para modificar el estilo de título del patrón</a:t>
            </a:r>
          </a:p>
        </p:txBody>
      </p:sp>
      <p:sp>
        <p:nvSpPr>
          <p:cNvPr id="570371" name="Rectangle 3"/>
          <p:cNvSpPr>
            <a:spLocks noGrp="1" noChangeArrowheads="1"/>
          </p:cNvSpPr>
          <p:nvPr>
            <p:ph type="subTitle" idx="1"/>
          </p:nvPr>
        </p:nvSpPr>
        <p:spPr>
          <a:xfrm>
            <a:off x="1373188" y="3884613"/>
            <a:ext cx="6400800" cy="1220787"/>
          </a:xfrm>
          <a:ln>
            <a:solidFill>
              <a:srgbClr val="993300"/>
            </a:solidFill>
          </a:ln>
        </p:spPr>
        <p:txBody>
          <a:bodyPr/>
          <a:lstStyle>
            <a:lvl1pPr marL="0" indent="0" algn="ctr">
              <a:buFont typeface="Monotype Sorts" pitchFamily="2" charset="2"/>
              <a:buNone/>
              <a:defRPr b="0"/>
            </a:lvl1pPr>
          </a:lstStyle>
          <a:p>
            <a:r>
              <a:rPr lang="es-ES"/>
              <a:t>Haga clic para modificar el estilo de subtítulo del patrón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lvl2pPr>
              <a:spcAft>
                <a:spcPts val="0"/>
              </a:spcAft>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ES"/>
          </a:p>
        </p:txBody>
      </p:sp>
      <p:sp>
        <p:nvSpPr>
          <p:cNvPr id="4" name="Rectangle 6"/>
          <p:cNvSpPr>
            <a:spLocks noGrp="1" noChangeArrowheads="1"/>
          </p:cNvSpPr>
          <p:nvPr>
            <p:ph type="ftr" sz="quarter" idx="10"/>
          </p:nvPr>
        </p:nvSpPr>
        <p:spPr/>
        <p:txBody>
          <a:bodyPr/>
          <a:lstStyle>
            <a:lvl1pPr>
              <a:defRPr/>
            </a:lvl1pPr>
          </a:lstStyle>
          <a:p>
            <a:pPr>
              <a:defRPr/>
            </a:pPr>
            <a:r>
              <a:rPr lang="es-ES" dirty="0" smtClean="0"/>
              <a:t>FFTI. Tema 1.Revisión de conceptos tecnológicos de las Sistemas Microinformáticos. </a:t>
            </a:r>
            <a:fld id="{7F245DB5-B2CD-4E5F-9AA4-9BB0E2B929EC}" type="slidenum">
              <a:rPr lang="es-ES" smtClean="0"/>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pie de página"/>
          <p:cNvSpPr>
            <a:spLocks noGrp="1"/>
          </p:cNvSpPr>
          <p:nvPr>
            <p:ph type="ftr" sz="quarter" idx="10"/>
          </p:nvPr>
        </p:nvSpPr>
        <p:spPr/>
        <p:txBody>
          <a:bodyPr/>
          <a:lstStyle>
            <a:lvl1pPr>
              <a:defRPr/>
            </a:lvl1pPr>
          </a:lstStyle>
          <a:p>
            <a:pPr>
              <a:defRPr/>
            </a:pPr>
            <a:r>
              <a:rPr lang="es-ES" dirty="0" smtClean="0"/>
              <a:t>FFTI. Tema 1.Revisión de conceptos tecnológicos de las Sistemas Microinformáticos. </a:t>
            </a:r>
            <a:fld id="{AC87BBC7-B465-4A50-87D5-21BEEB2519FB}" type="slidenum">
              <a:rPr lang="es-ES" smtClean="0"/>
              <a:pPr>
                <a:defRPr/>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20688" y="1447800"/>
            <a:ext cx="4132262"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05350" y="1447800"/>
            <a:ext cx="413385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ftr" sz="quarter" idx="10"/>
          </p:nvPr>
        </p:nvSpPr>
        <p:spPr>
          <a:ln/>
        </p:spPr>
        <p:txBody>
          <a:bodyPr/>
          <a:lstStyle>
            <a:lvl1pPr>
              <a:defRPr/>
            </a:lvl1pPr>
          </a:lstStyle>
          <a:p>
            <a:pPr>
              <a:defRPr/>
            </a:pPr>
            <a:r>
              <a:rPr lang="es-ES" smtClean="0"/>
              <a:t>FFTI. Tema 1.Revisión de conceptos tecnológicos de las Sistemas Microinformáticos</a:t>
            </a:r>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ftr" sz="quarter" idx="10"/>
          </p:nvPr>
        </p:nvSpPr>
        <p:spPr/>
        <p:txBody>
          <a:bodyPr/>
          <a:lstStyle>
            <a:lvl1pPr>
              <a:defRPr/>
            </a:lvl1pPr>
          </a:lstStyle>
          <a:p>
            <a:pPr>
              <a:defRPr/>
            </a:pPr>
            <a:r>
              <a:rPr lang="es-ES" smtClean="0"/>
              <a:t>FFTI. Tema 1.Revisión de conceptos tecnológicos de las Sistemas Microinformáticos. </a:t>
            </a:r>
            <a:fld id="{24D1AD72-110B-41F4-AFA5-BAC0918B9CFC}" type="slidenum">
              <a:rPr lang="es-ES" smtClean="0"/>
              <a:pPr>
                <a:defRPr/>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20688" y="304800"/>
            <a:ext cx="8418512" cy="763588"/>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20688" y="1447800"/>
            <a:ext cx="4132262" cy="228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705350" y="1447800"/>
            <a:ext cx="4133850" cy="228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20688" y="3886200"/>
            <a:ext cx="4132262" cy="228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705350" y="3886200"/>
            <a:ext cx="4133850" cy="228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ftr" sz="quarter" idx="10"/>
          </p:nvPr>
        </p:nvSpPr>
        <p:spPr>
          <a:ln/>
        </p:spPr>
        <p:txBody>
          <a:bodyPr/>
          <a:lstStyle>
            <a:lvl1pPr>
              <a:defRPr/>
            </a:lvl1pPr>
          </a:lstStyle>
          <a:p>
            <a:pPr>
              <a:defRPr/>
            </a:pPr>
            <a:r>
              <a:rPr lang="es-ES" smtClean="0"/>
              <a:t>FFTI. Tema 1.Revisión de conceptos tecnológicos de las Sistemas Microinformáticos</a:t>
            </a:r>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OverObj">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20688" y="304800"/>
            <a:ext cx="8418512" cy="763588"/>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20688" y="1447800"/>
            <a:ext cx="8418512" cy="228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20688" y="3886200"/>
            <a:ext cx="8418512" cy="228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ftr" sz="quarter" idx="10"/>
          </p:nvPr>
        </p:nvSpPr>
        <p:spPr/>
        <p:txBody>
          <a:bodyPr/>
          <a:lstStyle>
            <a:lvl1pPr>
              <a:defRPr/>
            </a:lvl1pPr>
          </a:lstStyle>
          <a:p>
            <a:pPr>
              <a:defRPr/>
            </a:pPr>
            <a:r>
              <a:rPr lang="es-ES" smtClean="0"/>
              <a:t>FFTI. Tema 1.Revisión de conceptos tecnológicos de las Sistemas Microinformáticos. </a:t>
            </a:r>
            <a:fld id="{E27644ED-F853-4BBA-934C-051CD1F3C246}" type="slidenum">
              <a:rPr lang="es-ES" smtClean="0"/>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20688" y="304800"/>
            <a:ext cx="8418512" cy="763588"/>
          </a:xfrm>
          <a:prstGeom prst="rect">
            <a:avLst/>
          </a:prstGeom>
          <a:noFill/>
          <a:ln w="9525">
            <a:noFill/>
            <a:miter lim="800000"/>
            <a:headEnd/>
            <a:tailEnd/>
          </a:ln>
        </p:spPr>
        <p:txBody>
          <a:bodyPr vert="horz" wrap="square" lIns="89396" tIns="44697" rIns="89396" bIns="44697" numCol="1" anchor="ctr" anchorCtr="0" compatLnSpc="1">
            <a:prstTxWarp prst="textNoShape">
              <a:avLst/>
            </a:prstTxWarp>
          </a:bodyPr>
          <a:lstStyle/>
          <a:p>
            <a:pPr lvl="0"/>
            <a:r>
              <a:rPr lang="es-ES" smtClean="0"/>
              <a:t>Haga clic para modificar el estilo de título del patrón</a:t>
            </a:r>
          </a:p>
        </p:txBody>
      </p:sp>
      <p:sp>
        <p:nvSpPr>
          <p:cNvPr id="14339" name="Rectangle 3"/>
          <p:cNvSpPr>
            <a:spLocks noGrp="1" noChangeArrowheads="1"/>
          </p:cNvSpPr>
          <p:nvPr>
            <p:ph type="body" idx="1"/>
          </p:nvPr>
        </p:nvSpPr>
        <p:spPr bwMode="auto">
          <a:xfrm>
            <a:off x="420688" y="1447800"/>
            <a:ext cx="8418512" cy="4724400"/>
          </a:xfrm>
          <a:prstGeom prst="rect">
            <a:avLst/>
          </a:prstGeom>
          <a:noFill/>
          <a:ln w="9525">
            <a:noFill/>
            <a:miter lim="800000"/>
            <a:headEnd/>
            <a:tailEnd/>
          </a:ln>
        </p:spPr>
        <p:txBody>
          <a:bodyPr vert="horz" wrap="square" lIns="89396" tIns="44697" rIns="89396" bIns="44697"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69348" name="Rectangle 4"/>
          <p:cNvSpPr>
            <a:spLocks noChangeArrowheads="1"/>
          </p:cNvSpPr>
          <p:nvPr/>
        </p:nvSpPr>
        <p:spPr bwMode="auto">
          <a:xfrm rot="16200000" flipV="1">
            <a:off x="4521994" y="-3250406"/>
            <a:ext cx="74612" cy="8712200"/>
          </a:xfrm>
          <a:prstGeom prst="rect">
            <a:avLst/>
          </a:prstGeom>
          <a:gradFill rotWithShape="0">
            <a:gsLst>
              <a:gs pos="0">
                <a:srgbClr val="FFFFFF"/>
              </a:gs>
              <a:gs pos="100000">
                <a:srgbClr val="FF3300"/>
              </a:gs>
            </a:gsLst>
            <a:lin ang="0" scaled="1"/>
          </a:gradFill>
          <a:ln w="9525">
            <a:noFill/>
            <a:miter lim="800000"/>
            <a:headEnd/>
            <a:tailEnd/>
          </a:ln>
          <a:effectLst/>
        </p:spPr>
        <p:txBody>
          <a:bodyPr wrap="none" anchor="ctr"/>
          <a:lstStyle/>
          <a:p>
            <a:pPr>
              <a:defRPr/>
            </a:pPr>
            <a:endParaRPr lang="es-ES"/>
          </a:p>
        </p:txBody>
      </p:sp>
      <p:sp>
        <p:nvSpPr>
          <p:cNvPr id="569350" name="Rectangle 6"/>
          <p:cNvSpPr>
            <a:spLocks noGrp="1" noChangeArrowheads="1"/>
          </p:cNvSpPr>
          <p:nvPr>
            <p:ph type="ftr" sz="quarter" idx="3"/>
          </p:nvPr>
        </p:nvSpPr>
        <p:spPr bwMode="auto">
          <a:xfrm>
            <a:off x="420688" y="6443663"/>
            <a:ext cx="8418512" cy="277812"/>
          </a:xfrm>
          <a:prstGeom prst="rect">
            <a:avLst/>
          </a:prstGeom>
          <a:noFill/>
          <a:ln w="9525">
            <a:noFill/>
            <a:miter lim="800000"/>
            <a:headEnd/>
            <a:tailEnd/>
          </a:ln>
          <a:effectLst/>
        </p:spPr>
        <p:txBody>
          <a:bodyPr vert="horz" wrap="square" lIns="89396" tIns="44697" rIns="89396" bIns="44697" numCol="1" anchor="t" anchorCtr="0" compatLnSpc="1">
            <a:prstTxWarp prst="textNoShape">
              <a:avLst/>
            </a:prstTxWarp>
          </a:bodyPr>
          <a:lstStyle>
            <a:lvl1pPr algn="ctr">
              <a:spcBef>
                <a:spcPct val="0"/>
              </a:spcBef>
              <a:spcAft>
                <a:spcPct val="0"/>
              </a:spcAft>
              <a:buClrTx/>
              <a:buSzTx/>
              <a:buFontTx/>
              <a:buNone/>
              <a:defRPr sz="1200" b="0" i="1">
                <a:solidFill>
                  <a:srgbClr val="008000"/>
                </a:solidFill>
                <a:latin typeface="Arial" charset="0"/>
              </a:defRPr>
            </a:lvl1pPr>
          </a:lstStyle>
          <a:p>
            <a:pPr>
              <a:defRPr/>
            </a:pPr>
            <a:r>
              <a:rPr lang="es-ES" smtClean="0"/>
              <a:t>FFTI. Tema 1.Revisión de conceptos tecnológicos de las Sistemas Microinformáticos</a:t>
            </a:r>
            <a:endParaRPr lang="es-ES"/>
          </a:p>
        </p:txBody>
      </p:sp>
    </p:spTree>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89" r:id="rId4"/>
    <p:sldLayoutId id="2147484194" r:id="rId5"/>
    <p:sldLayoutId id="2147484190" r:id="rId6"/>
    <p:sldLayoutId id="2147484195" r:id="rId7"/>
  </p:sldLayoutIdLst>
  <p:hf hdr="0" dt="0"/>
  <p:txStyles>
    <p:titleStyle>
      <a:lvl1pPr algn="ctr" defTabSz="893763" rtl="0" eaLnBrk="0" fontAlgn="base" hangingPunct="0">
        <a:spcBef>
          <a:spcPct val="0"/>
        </a:spcBef>
        <a:spcAft>
          <a:spcPct val="0"/>
        </a:spcAft>
        <a:defRPr sz="2400" b="1" i="1">
          <a:solidFill>
            <a:schemeClr val="accent2"/>
          </a:solidFill>
          <a:latin typeface="+mj-lt"/>
          <a:ea typeface="+mj-ea"/>
          <a:cs typeface="+mj-cs"/>
        </a:defRPr>
      </a:lvl1pPr>
      <a:lvl2pPr algn="ctr" defTabSz="893763" rtl="0" eaLnBrk="0" fontAlgn="base" hangingPunct="0">
        <a:spcBef>
          <a:spcPct val="0"/>
        </a:spcBef>
        <a:spcAft>
          <a:spcPct val="0"/>
        </a:spcAft>
        <a:defRPr sz="2400" b="1" i="1">
          <a:solidFill>
            <a:schemeClr val="accent2"/>
          </a:solidFill>
          <a:latin typeface="Arial Black" pitchFamily="34" charset="0"/>
        </a:defRPr>
      </a:lvl2pPr>
      <a:lvl3pPr algn="ctr" defTabSz="893763" rtl="0" eaLnBrk="0" fontAlgn="base" hangingPunct="0">
        <a:spcBef>
          <a:spcPct val="0"/>
        </a:spcBef>
        <a:spcAft>
          <a:spcPct val="0"/>
        </a:spcAft>
        <a:defRPr sz="2400" b="1" i="1">
          <a:solidFill>
            <a:schemeClr val="accent2"/>
          </a:solidFill>
          <a:latin typeface="Arial Black" pitchFamily="34" charset="0"/>
        </a:defRPr>
      </a:lvl3pPr>
      <a:lvl4pPr algn="ctr" defTabSz="893763" rtl="0" eaLnBrk="0" fontAlgn="base" hangingPunct="0">
        <a:spcBef>
          <a:spcPct val="0"/>
        </a:spcBef>
        <a:spcAft>
          <a:spcPct val="0"/>
        </a:spcAft>
        <a:defRPr sz="2400" b="1" i="1">
          <a:solidFill>
            <a:schemeClr val="accent2"/>
          </a:solidFill>
          <a:latin typeface="Arial Black" pitchFamily="34" charset="0"/>
        </a:defRPr>
      </a:lvl4pPr>
      <a:lvl5pPr algn="ctr" defTabSz="893763" rtl="0" eaLnBrk="0" fontAlgn="base" hangingPunct="0">
        <a:spcBef>
          <a:spcPct val="0"/>
        </a:spcBef>
        <a:spcAft>
          <a:spcPct val="0"/>
        </a:spcAft>
        <a:defRPr sz="2400" b="1" i="1">
          <a:solidFill>
            <a:schemeClr val="accent2"/>
          </a:solidFill>
          <a:latin typeface="Arial Black" pitchFamily="34" charset="0"/>
        </a:defRPr>
      </a:lvl5pPr>
      <a:lvl6pPr marL="457200" algn="ctr" defTabSz="893763" rtl="0" eaLnBrk="0" fontAlgn="base" hangingPunct="0">
        <a:spcBef>
          <a:spcPct val="0"/>
        </a:spcBef>
        <a:spcAft>
          <a:spcPct val="0"/>
        </a:spcAft>
        <a:defRPr sz="2400" b="1" i="1">
          <a:solidFill>
            <a:schemeClr val="accent2"/>
          </a:solidFill>
          <a:latin typeface="Arial Black" pitchFamily="34" charset="0"/>
        </a:defRPr>
      </a:lvl6pPr>
      <a:lvl7pPr marL="914400" algn="ctr" defTabSz="893763" rtl="0" eaLnBrk="0" fontAlgn="base" hangingPunct="0">
        <a:spcBef>
          <a:spcPct val="0"/>
        </a:spcBef>
        <a:spcAft>
          <a:spcPct val="0"/>
        </a:spcAft>
        <a:defRPr sz="2400" b="1" i="1">
          <a:solidFill>
            <a:schemeClr val="accent2"/>
          </a:solidFill>
          <a:latin typeface="Arial Black" pitchFamily="34" charset="0"/>
        </a:defRPr>
      </a:lvl7pPr>
      <a:lvl8pPr marL="1371600" algn="ctr" defTabSz="893763" rtl="0" eaLnBrk="0" fontAlgn="base" hangingPunct="0">
        <a:spcBef>
          <a:spcPct val="0"/>
        </a:spcBef>
        <a:spcAft>
          <a:spcPct val="0"/>
        </a:spcAft>
        <a:defRPr sz="2400" b="1" i="1">
          <a:solidFill>
            <a:schemeClr val="accent2"/>
          </a:solidFill>
          <a:latin typeface="Arial Black" pitchFamily="34" charset="0"/>
        </a:defRPr>
      </a:lvl8pPr>
      <a:lvl9pPr marL="1828800" algn="ctr" defTabSz="893763" rtl="0" eaLnBrk="0" fontAlgn="base" hangingPunct="0">
        <a:spcBef>
          <a:spcPct val="0"/>
        </a:spcBef>
        <a:spcAft>
          <a:spcPct val="0"/>
        </a:spcAft>
        <a:defRPr sz="2400" b="1" i="1">
          <a:solidFill>
            <a:schemeClr val="accent2"/>
          </a:solidFill>
          <a:latin typeface="Arial Black" pitchFamily="34" charset="0"/>
        </a:defRPr>
      </a:lvl9pPr>
    </p:titleStyle>
    <p:bodyStyle>
      <a:lvl1pPr marL="334963" indent="-334963" algn="l" defTabSz="893763" rtl="0" eaLnBrk="0" fontAlgn="base" hangingPunct="0">
        <a:spcBef>
          <a:spcPct val="20000"/>
        </a:spcBef>
        <a:spcAft>
          <a:spcPct val="25000"/>
        </a:spcAft>
        <a:buClr>
          <a:schemeClr val="accent2"/>
        </a:buClr>
        <a:buSzPct val="80000"/>
        <a:buFont typeface="Monotype Sorts" pitchFamily="2" charset="2"/>
        <a:buChar char="n"/>
        <a:defRPr sz="2200" b="1">
          <a:solidFill>
            <a:srgbClr val="993300"/>
          </a:solidFill>
          <a:latin typeface="+mn-lt"/>
          <a:ea typeface="+mn-ea"/>
          <a:cs typeface="+mn-cs"/>
        </a:defRPr>
      </a:lvl1pPr>
      <a:lvl2pPr marL="725488" indent="-277813" algn="l" defTabSz="893763" rtl="0" eaLnBrk="0" fontAlgn="base" hangingPunct="0">
        <a:spcBef>
          <a:spcPct val="25000"/>
        </a:spcBef>
        <a:spcAft>
          <a:spcPct val="40000"/>
        </a:spcAft>
        <a:buClr>
          <a:schemeClr val="accent2"/>
        </a:buClr>
        <a:buSzPct val="80000"/>
        <a:buFont typeface="Monotype Sorts" pitchFamily="2" charset="2"/>
        <a:buChar char="l"/>
        <a:defRPr sz="2200" b="1">
          <a:solidFill>
            <a:srgbClr val="009900"/>
          </a:solidFill>
          <a:latin typeface="Arial" charset="0"/>
        </a:defRPr>
      </a:lvl2pPr>
      <a:lvl3pPr marL="1117600" indent="-223838" algn="l" defTabSz="893763" rtl="0" eaLnBrk="0" fontAlgn="base" hangingPunct="0">
        <a:spcBef>
          <a:spcPct val="20000"/>
        </a:spcBef>
        <a:spcAft>
          <a:spcPct val="0"/>
        </a:spcAft>
        <a:buClr>
          <a:srgbClr val="006666"/>
        </a:buClr>
        <a:buSzPct val="75000"/>
        <a:buFont typeface="Wingdings" pitchFamily="2" charset="2"/>
        <a:buChar char="v"/>
        <a:defRPr sz="2400">
          <a:solidFill>
            <a:srgbClr val="003399"/>
          </a:solidFill>
          <a:latin typeface="Times New Roman" pitchFamily="18" charset="0"/>
        </a:defRPr>
      </a:lvl3pPr>
      <a:lvl4pPr marL="1563688" indent="-222250" algn="l" defTabSz="893763" rtl="0" eaLnBrk="0" fontAlgn="base" hangingPunct="0">
        <a:spcBef>
          <a:spcPct val="20000"/>
        </a:spcBef>
        <a:spcAft>
          <a:spcPct val="0"/>
        </a:spcAft>
        <a:buSzPct val="90000"/>
        <a:buFont typeface="Wingdings" pitchFamily="2" charset="2"/>
        <a:buChar char="û"/>
        <a:defRPr sz="1900">
          <a:solidFill>
            <a:srgbClr val="006666"/>
          </a:solidFill>
          <a:latin typeface="Times New Roman" pitchFamily="18" charset="0"/>
        </a:defRPr>
      </a:lvl4pPr>
      <a:lvl5pPr marL="2011363" indent="-222250" algn="l" defTabSz="893763" rtl="0" eaLnBrk="0" fontAlgn="base" hangingPunct="0">
        <a:spcBef>
          <a:spcPct val="20000"/>
        </a:spcBef>
        <a:spcAft>
          <a:spcPct val="0"/>
        </a:spcAft>
        <a:buChar char="»"/>
        <a:defRPr sz="1900">
          <a:solidFill>
            <a:srgbClr val="CC6600"/>
          </a:solidFill>
          <a:latin typeface="Times New Roman" pitchFamily="18" charset="0"/>
        </a:defRPr>
      </a:lvl5pPr>
      <a:lvl6pPr marL="2468563" indent="-222250" algn="l" defTabSz="893763" rtl="0" eaLnBrk="0" fontAlgn="base" hangingPunct="0">
        <a:spcBef>
          <a:spcPct val="20000"/>
        </a:spcBef>
        <a:spcAft>
          <a:spcPct val="0"/>
        </a:spcAft>
        <a:buChar char="»"/>
        <a:defRPr sz="1900">
          <a:solidFill>
            <a:srgbClr val="CC6600"/>
          </a:solidFill>
          <a:latin typeface="Times New Roman" pitchFamily="18" charset="0"/>
        </a:defRPr>
      </a:lvl6pPr>
      <a:lvl7pPr marL="2925763" indent="-222250" algn="l" defTabSz="893763" rtl="0" eaLnBrk="0" fontAlgn="base" hangingPunct="0">
        <a:spcBef>
          <a:spcPct val="20000"/>
        </a:spcBef>
        <a:spcAft>
          <a:spcPct val="0"/>
        </a:spcAft>
        <a:buChar char="»"/>
        <a:defRPr sz="1900">
          <a:solidFill>
            <a:srgbClr val="CC6600"/>
          </a:solidFill>
          <a:latin typeface="Times New Roman" pitchFamily="18" charset="0"/>
        </a:defRPr>
      </a:lvl7pPr>
      <a:lvl8pPr marL="3382963" indent="-222250" algn="l" defTabSz="893763" rtl="0" eaLnBrk="0" fontAlgn="base" hangingPunct="0">
        <a:spcBef>
          <a:spcPct val="20000"/>
        </a:spcBef>
        <a:spcAft>
          <a:spcPct val="0"/>
        </a:spcAft>
        <a:buChar char="»"/>
        <a:defRPr sz="1900">
          <a:solidFill>
            <a:srgbClr val="CC6600"/>
          </a:solidFill>
          <a:latin typeface="Times New Roman" pitchFamily="18" charset="0"/>
        </a:defRPr>
      </a:lvl8pPr>
      <a:lvl9pPr marL="3840163" indent="-222250" algn="l" defTabSz="893763" rtl="0" eaLnBrk="0" fontAlgn="base" hangingPunct="0">
        <a:spcBef>
          <a:spcPct val="20000"/>
        </a:spcBef>
        <a:spcAft>
          <a:spcPct val="0"/>
        </a:spcAft>
        <a:buChar char="»"/>
        <a:defRPr sz="1900">
          <a:solidFill>
            <a:srgbClr val="CC6600"/>
          </a:solidFill>
          <a:latin typeface="Times New Roman" pitchFamily="18"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5.xml"/><Relationship Id="rId1" Type="http://schemas.openxmlformats.org/officeDocument/2006/relationships/vmlDrawing" Target="../drawings/vmlDrawing3.v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9.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0.bin"/></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vmlDrawing" Target="../drawings/vmlDrawing7.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vmlDrawing" Target="../drawings/vmlDrawing8.vml"/><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4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oleObject22.bin"/></Relationships>
</file>

<file path=ppt/slides/_rels/slide5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vmlDrawing" Target="../drawings/vmlDrawing13.vml"/><Relationship Id="rId4" Type="http://schemas.openxmlformats.org/officeDocument/2006/relationships/oleObject" Target="../embeddings/oleObject23.bin"/></Relationships>
</file>

<file path=ppt/slides/_rels/slide5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p:txBody>
          <a:bodyPr/>
          <a:lstStyle/>
          <a:p>
            <a:r>
              <a:rPr lang="es-ES" smtClean="0"/>
              <a:t>FUNDAMENTOS FÍSICOS Y TECNOLÓGICOS DE LA INFORMÁTICA</a:t>
            </a:r>
          </a:p>
        </p:txBody>
      </p:sp>
      <p:sp>
        <p:nvSpPr>
          <p:cNvPr id="20483" name="Rectangle 3"/>
          <p:cNvSpPr>
            <a:spLocks noGrp="1" noChangeArrowheads="1"/>
          </p:cNvSpPr>
          <p:nvPr>
            <p:ph type="subTitle" idx="1"/>
          </p:nvPr>
        </p:nvSpPr>
        <p:spPr/>
        <p:txBody>
          <a:bodyPr/>
          <a:lstStyle/>
          <a:p>
            <a:r>
              <a:rPr lang="es-ES" dirty="0" smtClean="0"/>
              <a:t>Tema 6.-Revisión de conceptos tecnológicos de los Sistemas Microinformáticos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6 Marcador de pie de página"/>
          <p:cNvSpPr>
            <a:spLocks noGrp="1"/>
          </p:cNvSpPr>
          <p:nvPr>
            <p:ph type="ftr" sz="quarter" idx="10"/>
          </p:nvPr>
        </p:nvSpPr>
        <p:spPr>
          <a:noFill/>
        </p:spPr>
        <p:txBody>
          <a:bodyPr/>
          <a:lstStyle/>
          <a:p>
            <a:pPr defTabSz="893763"/>
            <a:r>
              <a:rPr lang="es-ES" dirty="0" smtClean="0"/>
              <a:t>FFTI. Tema 6.Revisión de conceptos tecnológicos de las Sistemas Microinformáticos. </a:t>
            </a:r>
            <a:fld id="{05E9ED3B-3BEF-4A32-828F-1927A19C1766}" type="slidenum">
              <a:rPr lang="es-ES" smtClean="0"/>
              <a:pPr defTabSz="893763"/>
              <a:t>10</a:t>
            </a:fld>
            <a:endParaRPr lang="es-ES" dirty="0" smtClean="0"/>
          </a:p>
        </p:txBody>
      </p:sp>
      <p:sp>
        <p:nvSpPr>
          <p:cNvPr id="2055" name="Rectangle 4"/>
          <p:cNvSpPr>
            <a:spLocks noGrp="1" noChangeArrowheads="1"/>
          </p:cNvSpPr>
          <p:nvPr>
            <p:ph type="title" sz="quarter"/>
          </p:nvPr>
        </p:nvSpPr>
        <p:spPr/>
        <p:txBody>
          <a:bodyPr/>
          <a:lstStyle/>
          <a:p>
            <a:r>
              <a:rPr lang="es-ES" dirty="0" smtClean="0"/>
              <a:t>Resumen del funcionamiento de un </a:t>
            </a:r>
            <a:r>
              <a:rPr lang="es-ES" dirty="0" err="1" smtClean="0"/>
              <a:t>EpMOS</a:t>
            </a:r>
            <a:r>
              <a:rPr lang="es-ES" dirty="0" smtClean="0"/>
              <a:t> </a:t>
            </a:r>
          </a:p>
        </p:txBody>
      </p:sp>
      <p:graphicFrame>
        <p:nvGraphicFramePr>
          <p:cNvPr id="2050" name="Object 11"/>
          <p:cNvGraphicFramePr>
            <a:graphicFrameLocks noChangeAspect="1"/>
          </p:cNvGraphicFramePr>
          <p:nvPr>
            <p:ph sz="quarter" idx="1"/>
          </p:nvPr>
        </p:nvGraphicFramePr>
        <p:xfrm>
          <a:off x="592138" y="1447800"/>
          <a:ext cx="3787775" cy="2286000"/>
        </p:xfrm>
        <a:graphic>
          <a:graphicData uri="http://schemas.openxmlformats.org/presentationml/2006/ole">
            <p:oleObj spid="_x0000_s2050" name="Visio" r:id="rId4" imgW="5798820" imgH="3500730" progId="Visio.Drawing.11">
              <p:embed/>
            </p:oleObj>
          </a:graphicData>
        </a:graphic>
      </p:graphicFrame>
      <p:graphicFrame>
        <p:nvGraphicFramePr>
          <p:cNvPr id="2051" name="Object 12"/>
          <p:cNvGraphicFramePr>
            <a:graphicFrameLocks noChangeAspect="1"/>
          </p:cNvGraphicFramePr>
          <p:nvPr>
            <p:ph sz="quarter" idx="2"/>
          </p:nvPr>
        </p:nvGraphicFramePr>
        <p:xfrm>
          <a:off x="4878388" y="1447800"/>
          <a:ext cx="3787775" cy="2286000"/>
        </p:xfrm>
        <a:graphic>
          <a:graphicData uri="http://schemas.openxmlformats.org/presentationml/2006/ole">
            <p:oleObj spid="_x0000_s2051" name="Visio" r:id="rId5" imgW="5798820" imgH="3500730" progId="Visio.Drawing.11">
              <p:embed/>
            </p:oleObj>
          </a:graphicData>
        </a:graphic>
      </p:graphicFrame>
      <p:graphicFrame>
        <p:nvGraphicFramePr>
          <p:cNvPr id="2052" name="Object 15"/>
          <p:cNvGraphicFramePr>
            <a:graphicFrameLocks noChangeAspect="1"/>
          </p:cNvGraphicFramePr>
          <p:nvPr>
            <p:ph sz="quarter" idx="3"/>
          </p:nvPr>
        </p:nvGraphicFramePr>
        <p:xfrm>
          <a:off x="747713" y="3922713"/>
          <a:ext cx="3632200" cy="2286000"/>
        </p:xfrm>
        <a:graphic>
          <a:graphicData uri="http://schemas.openxmlformats.org/presentationml/2006/ole">
            <p:oleObj spid="_x0000_s2052" name="Visio" r:id="rId6" imgW="5798820" imgH="3649066" progId="Visio.Drawing.11">
              <p:embed/>
            </p:oleObj>
          </a:graphicData>
        </a:graphic>
      </p:graphicFrame>
      <p:graphicFrame>
        <p:nvGraphicFramePr>
          <p:cNvPr id="2053" name="Object 16"/>
          <p:cNvGraphicFramePr>
            <a:graphicFrameLocks noChangeAspect="1"/>
          </p:cNvGraphicFramePr>
          <p:nvPr>
            <p:ph sz="quarter" idx="4"/>
          </p:nvPr>
        </p:nvGraphicFramePr>
        <p:xfrm>
          <a:off x="4806950" y="3838575"/>
          <a:ext cx="3859213" cy="2286000"/>
        </p:xfrm>
        <a:graphic>
          <a:graphicData uri="http://schemas.openxmlformats.org/presentationml/2006/ole">
            <p:oleObj spid="_x0000_s2053" name="Visio" r:id="rId7" imgW="5798820" imgH="3435706" progId="Visio.Drawing.11">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Dinámica del transistor MOS</a:t>
            </a:r>
            <a:endParaRPr lang="es-ES" dirty="0"/>
          </a:p>
        </p:txBody>
      </p:sp>
      <p:sp>
        <p:nvSpPr>
          <p:cNvPr id="3" name="2 Marcador de pie de página"/>
          <p:cNvSpPr>
            <a:spLocks noGrp="1"/>
          </p:cNvSpPr>
          <p:nvPr>
            <p:ph type="ftr" sz="quarter" idx="10"/>
          </p:nvPr>
        </p:nvSpPr>
        <p:spPr/>
        <p:txBody>
          <a:bodyPr/>
          <a:lstStyle/>
          <a:p>
            <a:pPr>
              <a:defRPr/>
            </a:pPr>
            <a:r>
              <a:rPr lang="es-ES" dirty="0" smtClean="0"/>
              <a:t>FFTI. Tema 6.Revisión de conceptos tecnológicos de las Sistemas Microinformáticos. </a:t>
            </a:r>
            <a:fld id="{24D1AD72-110B-41F4-AFA5-BAC0918B9CFC}" type="slidenum">
              <a:rPr lang="es-ES" smtClean="0"/>
              <a:pPr>
                <a:defRPr/>
              </a:pPr>
              <a:t>11</a:t>
            </a:fld>
            <a:endParaRPr lang="es-ES" dirty="0"/>
          </a:p>
        </p:txBody>
      </p:sp>
      <p:pic>
        <p:nvPicPr>
          <p:cNvPr id="111619" name="Picture 3"/>
          <p:cNvPicPr>
            <a:picLocks noChangeAspect="1" noChangeArrowheads="1"/>
          </p:cNvPicPr>
          <p:nvPr/>
        </p:nvPicPr>
        <p:blipFill>
          <a:blip r:embed="rId3" cstate="print"/>
          <a:srcRect/>
          <a:stretch>
            <a:fillRect/>
          </a:stretch>
        </p:blipFill>
        <p:spPr bwMode="auto">
          <a:xfrm>
            <a:off x="1741527" y="1919293"/>
            <a:ext cx="6172762" cy="34567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1 Título"/>
          <p:cNvSpPr>
            <a:spLocks noGrp="1"/>
          </p:cNvSpPr>
          <p:nvPr>
            <p:ph type="title"/>
          </p:nvPr>
        </p:nvSpPr>
        <p:spPr/>
        <p:txBody>
          <a:bodyPr/>
          <a:lstStyle/>
          <a:p>
            <a:r>
              <a:rPr lang="es-ES" smtClean="0"/>
              <a:t>Símbolos del MOS</a:t>
            </a:r>
          </a:p>
        </p:txBody>
      </p:sp>
      <p:sp>
        <p:nvSpPr>
          <p:cNvPr id="4100"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12</a:t>
            </a:fld>
            <a:endParaRPr lang="es-ES" dirty="0" smtClean="0"/>
          </a:p>
        </p:txBody>
      </p:sp>
      <p:graphicFrame>
        <p:nvGraphicFramePr>
          <p:cNvPr id="4098" name="Object 0"/>
          <p:cNvGraphicFramePr>
            <a:graphicFrameLocks noChangeAspect="1"/>
          </p:cNvGraphicFramePr>
          <p:nvPr/>
        </p:nvGraphicFramePr>
        <p:xfrm>
          <a:off x="736600" y="1123950"/>
          <a:ext cx="7466013" cy="5072063"/>
        </p:xfrm>
        <a:graphic>
          <a:graphicData uri="http://schemas.openxmlformats.org/presentationml/2006/ole">
            <p:oleObj spid="_x0000_s4098" name="CorelDRAW" r:id="rId3" imgW="9030240" imgH="6665400" progId="">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4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13</a:t>
            </a:fld>
            <a:endParaRPr lang="es-ES" dirty="0" smtClean="0"/>
          </a:p>
        </p:txBody>
      </p:sp>
      <p:sp>
        <p:nvSpPr>
          <p:cNvPr id="3077" name="Rectangle 2"/>
          <p:cNvSpPr>
            <a:spLocks noGrp="1" noChangeArrowheads="1"/>
          </p:cNvSpPr>
          <p:nvPr>
            <p:ph type="title"/>
          </p:nvPr>
        </p:nvSpPr>
        <p:spPr/>
        <p:txBody>
          <a:bodyPr/>
          <a:lstStyle/>
          <a:p>
            <a:r>
              <a:rPr lang="es-ES" smtClean="0"/>
              <a:t>Curvas de entrada y salida del MOS de acumulación de canal N (EnMOS)</a:t>
            </a:r>
          </a:p>
        </p:txBody>
      </p:sp>
      <p:graphicFrame>
        <p:nvGraphicFramePr>
          <p:cNvPr id="3074" name="Object 10"/>
          <p:cNvGraphicFramePr>
            <a:graphicFrameLocks noChangeAspect="1"/>
          </p:cNvGraphicFramePr>
          <p:nvPr>
            <p:ph sz="half" idx="1"/>
          </p:nvPr>
        </p:nvGraphicFramePr>
        <p:xfrm>
          <a:off x="877888" y="2109788"/>
          <a:ext cx="2987675" cy="3913187"/>
        </p:xfrm>
        <a:graphic>
          <a:graphicData uri="http://schemas.openxmlformats.org/presentationml/2006/ole">
            <p:oleObj spid="_x0000_s3074" name="Visio" r:id="rId4" imgW="1479168" imgH="1937987" progId="Visio.Drawing.11">
              <p:embed/>
            </p:oleObj>
          </a:graphicData>
        </a:graphic>
      </p:graphicFrame>
      <p:graphicFrame>
        <p:nvGraphicFramePr>
          <p:cNvPr id="3075" name="Object 17"/>
          <p:cNvGraphicFramePr>
            <a:graphicFrameLocks noChangeAspect="1"/>
          </p:cNvGraphicFramePr>
          <p:nvPr>
            <p:ph sz="half" idx="2"/>
          </p:nvPr>
        </p:nvGraphicFramePr>
        <p:xfrm>
          <a:off x="4389438" y="1473200"/>
          <a:ext cx="4449762" cy="4259263"/>
        </p:xfrm>
        <a:graphic>
          <a:graphicData uri="http://schemas.openxmlformats.org/presentationml/2006/ole">
            <p:oleObj spid="_x0000_s3075" name="Visio" r:id="rId5" imgW="2243328" imgH="2147714" progId="Visio.Drawing.11">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r>
              <a:rPr lang="es-ES" smtClean="0"/>
              <a:t>Modos de funcionamiento del MOSFET. </a:t>
            </a:r>
            <a:br>
              <a:rPr lang="es-ES" smtClean="0"/>
            </a:br>
            <a:r>
              <a:rPr lang="es-ES" smtClean="0"/>
              <a:t>Circuitos equivalentes</a:t>
            </a:r>
          </a:p>
        </p:txBody>
      </p:sp>
      <p:sp>
        <p:nvSpPr>
          <p:cNvPr id="28675"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14</a:t>
            </a:fld>
            <a:endParaRPr lang="es-ES" dirty="0" smtClean="0"/>
          </a:p>
        </p:txBody>
      </p:sp>
      <p:sp>
        <p:nvSpPr>
          <p:cNvPr id="4" name="Rectangle 2"/>
          <p:cNvSpPr>
            <a:spLocks noChangeArrowheads="1"/>
          </p:cNvSpPr>
          <p:nvPr/>
        </p:nvSpPr>
        <p:spPr bwMode="auto">
          <a:xfrm>
            <a:off x="642938" y="1771650"/>
            <a:ext cx="7942262" cy="307975"/>
          </a:xfrm>
          <a:prstGeom prst="rect">
            <a:avLst/>
          </a:prstGeom>
          <a:solidFill>
            <a:srgbClr val="CCECFF"/>
          </a:solidFill>
          <a:ln w="9525">
            <a:solidFill>
              <a:schemeClr val="tx1"/>
            </a:solidFill>
            <a:miter lim="800000"/>
            <a:headEnd/>
            <a:tailEnd/>
          </a:ln>
          <a:effectLst>
            <a:outerShdw dist="53882" dir="2700000" algn="ctr" rotWithShape="0">
              <a:schemeClr val="bg2"/>
            </a:outerShdw>
          </a:effectLst>
        </p:spPr>
        <p:txBody>
          <a:bodyPr anchor="ctr">
            <a:spAutoFit/>
          </a:bodyPr>
          <a:lstStyle/>
          <a:p>
            <a:pPr>
              <a:buFont typeface="Monotype Sorts" pitchFamily="2" charset="2"/>
              <a:buNone/>
              <a:defRPr/>
            </a:pPr>
            <a:endParaRPr lang="es-ES" sz="1400">
              <a:solidFill>
                <a:srgbClr val="00B050"/>
              </a:solidFill>
              <a:latin typeface="Arial" pitchFamily="34" charset="0"/>
              <a:cs typeface="Arial" pitchFamily="34" charset="0"/>
            </a:endParaRPr>
          </a:p>
        </p:txBody>
      </p:sp>
      <p:sp>
        <p:nvSpPr>
          <p:cNvPr id="28677" name="Text Box 4"/>
          <p:cNvSpPr txBox="1">
            <a:spLocks noChangeArrowheads="1"/>
          </p:cNvSpPr>
          <p:nvPr/>
        </p:nvSpPr>
        <p:spPr bwMode="auto">
          <a:xfrm>
            <a:off x="608013" y="2579688"/>
            <a:ext cx="1463675" cy="307975"/>
          </a:xfrm>
          <a:prstGeom prst="rect">
            <a:avLst/>
          </a:prstGeom>
          <a:noFill/>
          <a:ln w="9525">
            <a:noFill/>
            <a:miter lim="800000"/>
            <a:headEnd/>
            <a:tailEnd/>
          </a:ln>
        </p:spPr>
        <p:txBody>
          <a:bodyPr anchor="ctr">
            <a:spAutoFit/>
          </a:bodyPr>
          <a:lstStyle/>
          <a:p>
            <a:pPr>
              <a:spcBef>
                <a:spcPct val="50000"/>
              </a:spcBef>
              <a:buFont typeface="Monotype Sorts" pitchFamily="2" charset="2"/>
              <a:buNone/>
            </a:pPr>
            <a:r>
              <a:rPr lang="es-ES_tradnl" sz="1400">
                <a:solidFill>
                  <a:srgbClr val="CC3300"/>
                </a:solidFill>
                <a:latin typeface="Arial" charset="0"/>
                <a:cs typeface="Arial" charset="0"/>
              </a:rPr>
              <a:t>Zona de corte</a:t>
            </a:r>
          </a:p>
        </p:txBody>
      </p:sp>
      <p:sp>
        <p:nvSpPr>
          <p:cNvPr id="28678" name="Text Box 5"/>
          <p:cNvSpPr txBox="1">
            <a:spLocks noChangeArrowheads="1"/>
          </p:cNvSpPr>
          <p:nvPr/>
        </p:nvSpPr>
        <p:spPr bwMode="auto">
          <a:xfrm>
            <a:off x="714375" y="3805238"/>
            <a:ext cx="1312863" cy="307975"/>
          </a:xfrm>
          <a:prstGeom prst="rect">
            <a:avLst/>
          </a:prstGeom>
          <a:noFill/>
          <a:ln w="9525">
            <a:noFill/>
            <a:miter lim="800000"/>
            <a:headEnd/>
            <a:tailEnd/>
          </a:ln>
        </p:spPr>
        <p:txBody>
          <a:bodyPr anchor="ctr">
            <a:spAutoFit/>
          </a:bodyPr>
          <a:lstStyle/>
          <a:p>
            <a:pPr>
              <a:spcBef>
                <a:spcPct val="50000"/>
              </a:spcBef>
              <a:buFont typeface="Monotype Sorts" pitchFamily="2" charset="2"/>
              <a:buNone/>
            </a:pPr>
            <a:r>
              <a:rPr lang="es-ES_tradnl" sz="1400">
                <a:solidFill>
                  <a:srgbClr val="CC3300"/>
                </a:solidFill>
                <a:latin typeface="Arial" charset="0"/>
                <a:cs typeface="Arial" charset="0"/>
              </a:rPr>
              <a:t>Zona lineal</a:t>
            </a:r>
          </a:p>
        </p:txBody>
      </p:sp>
      <p:sp>
        <p:nvSpPr>
          <p:cNvPr id="28679" name="Text Box 6"/>
          <p:cNvSpPr txBox="1">
            <a:spLocks noChangeArrowheads="1"/>
          </p:cNvSpPr>
          <p:nvPr/>
        </p:nvSpPr>
        <p:spPr bwMode="auto">
          <a:xfrm>
            <a:off x="160338" y="5135563"/>
            <a:ext cx="2197100" cy="307975"/>
          </a:xfrm>
          <a:prstGeom prst="rect">
            <a:avLst/>
          </a:prstGeom>
          <a:noFill/>
          <a:ln w="9525">
            <a:noFill/>
            <a:miter lim="800000"/>
            <a:headEnd/>
            <a:tailEnd/>
          </a:ln>
        </p:spPr>
        <p:txBody>
          <a:bodyPr anchor="ctr">
            <a:spAutoFit/>
          </a:bodyPr>
          <a:lstStyle/>
          <a:p>
            <a:pPr>
              <a:spcBef>
                <a:spcPct val="50000"/>
              </a:spcBef>
              <a:buFont typeface="Monotype Sorts" pitchFamily="2" charset="2"/>
              <a:buNone/>
            </a:pPr>
            <a:r>
              <a:rPr lang="es-ES_tradnl" sz="1400">
                <a:solidFill>
                  <a:srgbClr val="CC3300"/>
                </a:solidFill>
                <a:latin typeface="Arial" charset="0"/>
                <a:cs typeface="Arial" charset="0"/>
              </a:rPr>
              <a:t>Zona de saturación</a:t>
            </a:r>
          </a:p>
        </p:txBody>
      </p:sp>
      <p:sp>
        <p:nvSpPr>
          <p:cNvPr id="28680" name="Text Box 7"/>
          <p:cNvSpPr txBox="1">
            <a:spLocks noChangeArrowheads="1"/>
          </p:cNvSpPr>
          <p:nvPr/>
        </p:nvSpPr>
        <p:spPr bwMode="auto">
          <a:xfrm>
            <a:off x="2363788" y="1825625"/>
            <a:ext cx="1346200" cy="307975"/>
          </a:xfrm>
          <a:prstGeom prst="rect">
            <a:avLst/>
          </a:prstGeom>
          <a:noFill/>
          <a:ln w="9525">
            <a:noFill/>
            <a:miter lim="800000"/>
            <a:headEnd/>
            <a:tailEnd/>
          </a:ln>
        </p:spPr>
        <p:txBody>
          <a:bodyPr anchor="ctr">
            <a:spAutoFit/>
          </a:bodyPr>
          <a:lstStyle/>
          <a:p>
            <a:pPr algn="ctr">
              <a:spcBef>
                <a:spcPct val="50000"/>
              </a:spcBef>
              <a:buFont typeface="Monotype Sorts" pitchFamily="2" charset="2"/>
              <a:buNone/>
            </a:pPr>
            <a:r>
              <a:rPr lang="es-ES_tradnl" sz="1400">
                <a:solidFill>
                  <a:srgbClr val="00B050"/>
                </a:solidFill>
                <a:latin typeface="Arial" charset="0"/>
                <a:cs typeface="Arial" charset="0"/>
              </a:rPr>
              <a:t>nMOS</a:t>
            </a:r>
          </a:p>
        </p:txBody>
      </p:sp>
      <p:sp>
        <p:nvSpPr>
          <p:cNvPr id="28681" name="Text Box 8"/>
          <p:cNvSpPr txBox="1">
            <a:spLocks noChangeArrowheads="1"/>
          </p:cNvSpPr>
          <p:nvPr/>
        </p:nvSpPr>
        <p:spPr bwMode="auto">
          <a:xfrm>
            <a:off x="4324350" y="1825625"/>
            <a:ext cx="1231900" cy="307975"/>
          </a:xfrm>
          <a:prstGeom prst="rect">
            <a:avLst/>
          </a:prstGeom>
          <a:noFill/>
          <a:ln w="9525">
            <a:noFill/>
            <a:miter lim="800000"/>
            <a:headEnd/>
            <a:tailEnd/>
          </a:ln>
        </p:spPr>
        <p:txBody>
          <a:bodyPr anchor="ctr">
            <a:spAutoFit/>
          </a:bodyPr>
          <a:lstStyle/>
          <a:p>
            <a:pPr algn="ctr">
              <a:spcBef>
                <a:spcPct val="50000"/>
              </a:spcBef>
              <a:buFont typeface="Monotype Sorts" pitchFamily="2" charset="2"/>
              <a:buNone/>
            </a:pPr>
            <a:r>
              <a:rPr lang="es-ES_tradnl" sz="1400">
                <a:solidFill>
                  <a:srgbClr val="00B050"/>
                </a:solidFill>
                <a:latin typeface="Arial" charset="0"/>
                <a:cs typeface="Arial" charset="0"/>
              </a:rPr>
              <a:t>pMOS</a:t>
            </a:r>
          </a:p>
        </p:txBody>
      </p:sp>
      <p:sp>
        <p:nvSpPr>
          <p:cNvPr id="28682" name="Rectangle 9"/>
          <p:cNvSpPr>
            <a:spLocks noChangeArrowheads="1"/>
          </p:cNvSpPr>
          <p:nvPr/>
        </p:nvSpPr>
        <p:spPr bwMode="auto">
          <a:xfrm>
            <a:off x="2363788" y="2592388"/>
            <a:ext cx="1119187" cy="307975"/>
          </a:xfrm>
          <a:prstGeom prst="rect">
            <a:avLst/>
          </a:prstGeom>
          <a:noFill/>
          <a:ln w="9525">
            <a:noFill/>
            <a:miter lim="800000"/>
            <a:headEnd/>
            <a:tailEnd/>
          </a:ln>
        </p:spPr>
        <p:txBody>
          <a:bodyPr wrap="none" anchor="ctr">
            <a:spAutoFit/>
          </a:bodyPr>
          <a:lstStyle/>
          <a:p>
            <a:pPr algn="ctr">
              <a:spcBef>
                <a:spcPct val="50000"/>
              </a:spcBef>
              <a:buFont typeface="Monotype Sorts" pitchFamily="2" charset="2"/>
              <a:buNone/>
            </a:pPr>
            <a:r>
              <a:rPr lang="es-ES_tradnl" sz="1400">
                <a:solidFill>
                  <a:srgbClr val="CC3300"/>
                </a:solidFill>
                <a:latin typeface="Arial" charset="0"/>
                <a:cs typeface="Arial" charset="0"/>
              </a:rPr>
              <a:t>(</a:t>
            </a:r>
            <a:r>
              <a:rPr lang="es-ES_tradnl" sz="1400" i="1">
                <a:solidFill>
                  <a:srgbClr val="CC3300"/>
                </a:solidFill>
                <a:latin typeface="Arial" charset="0"/>
                <a:cs typeface="Arial" charset="0"/>
              </a:rPr>
              <a:t>0</a:t>
            </a:r>
            <a:r>
              <a:rPr lang="es-ES_tradnl" sz="1400" i="1">
                <a:solidFill>
                  <a:srgbClr val="CC3300"/>
                </a:solidFill>
                <a:latin typeface="Arial" charset="0"/>
                <a:cs typeface="Arial" charset="0"/>
                <a:sym typeface="Symbol" pitchFamily="18" charset="2"/>
              </a:rPr>
              <a:t>&lt;Vgs&lt;Vt</a:t>
            </a:r>
            <a:r>
              <a:rPr lang="es-ES_tradnl" sz="1400">
                <a:solidFill>
                  <a:srgbClr val="CC3300"/>
                </a:solidFill>
                <a:latin typeface="Arial" charset="0"/>
                <a:cs typeface="Arial" charset="0"/>
                <a:sym typeface="Symbol" pitchFamily="18" charset="2"/>
              </a:rPr>
              <a:t>)</a:t>
            </a:r>
          </a:p>
        </p:txBody>
      </p:sp>
      <p:sp>
        <p:nvSpPr>
          <p:cNvPr id="28683" name="Rectangle 10"/>
          <p:cNvSpPr>
            <a:spLocks noChangeArrowheads="1"/>
          </p:cNvSpPr>
          <p:nvPr/>
        </p:nvSpPr>
        <p:spPr bwMode="auto">
          <a:xfrm>
            <a:off x="4432300" y="2592388"/>
            <a:ext cx="1119188" cy="307975"/>
          </a:xfrm>
          <a:prstGeom prst="rect">
            <a:avLst/>
          </a:prstGeom>
          <a:noFill/>
          <a:ln w="9525">
            <a:noFill/>
            <a:miter lim="800000"/>
            <a:headEnd/>
            <a:tailEnd/>
          </a:ln>
        </p:spPr>
        <p:txBody>
          <a:bodyPr wrap="none" anchor="ctr">
            <a:spAutoFit/>
          </a:bodyPr>
          <a:lstStyle/>
          <a:p>
            <a:pPr algn="ctr">
              <a:spcBef>
                <a:spcPct val="50000"/>
              </a:spcBef>
              <a:buFont typeface="Monotype Sorts" pitchFamily="2" charset="2"/>
              <a:buNone/>
            </a:pPr>
            <a:r>
              <a:rPr lang="es-ES_tradnl" sz="1400">
                <a:solidFill>
                  <a:srgbClr val="CC3300"/>
                </a:solidFill>
                <a:latin typeface="Arial" charset="0"/>
                <a:cs typeface="Arial" charset="0"/>
              </a:rPr>
              <a:t>(</a:t>
            </a:r>
            <a:r>
              <a:rPr lang="es-ES_tradnl" sz="1400" i="1">
                <a:solidFill>
                  <a:srgbClr val="CC3300"/>
                </a:solidFill>
                <a:latin typeface="Arial" charset="0"/>
                <a:cs typeface="Arial" charset="0"/>
              </a:rPr>
              <a:t>0</a:t>
            </a:r>
            <a:r>
              <a:rPr lang="es-ES_tradnl" sz="1400" i="1">
                <a:solidFill>
                  <a:srgbClr val="CC3300"/>
                </a:solidFill>
                <a:latin typeface="Arial" charset="0"/>
                <a:cs typeface="Arial" charset="0"/>
                <a:sym typeface="Symbol" pitchFamily="18" charset="2"/>
              </a:rPr>
              <a:t>&gt;Vgs&gt;Vt</a:t>
            </a:r>
            <a:r>
              <a:rPr lang="es-ES_tradnl" sz="1400">
                <a:solidFill>
                  <a:srgbClr val="CC3300"/>
                </a:solidFill>
                <a:latin typeface="Arial" charset="0"/>
                <a:cs typeface="Arial" charset="0"/>
                <a:sym typeface="Symbol" pitchFamily="18" charset="2"/>
              </a:rPr>
              <a:t>)</a:t>
            </a:r>
          </a:p>
        </p:txBody>
      </p:sp>
      <p:sp>
        <p:nvSpPr>
          <p:cNvPr id="28684" name="Rectangle 11"/>
          <p:cNvSpPr>
            <a:spLocks noChangeArrowheads="1"/>
          </p:cNvSpPr>
          <p:nvPr/>
        </p:nvSpPr>
        <p:spPr bwMode="auto">
          <a:xfrm>
            <a:off x="2260600" y="3887788"/>
            <a:ext cx="1403350" cy="307975"/>
          </a:xfrm>
          <a:prstGeom prst="rect">
            <a:avLst/>
          </a:prstGeom>
          <a:noFill/>
          <a:ln w="9525">
            <a:noFill/>
            <a:miter lim="800000"/>
            <a:headEnd/>
            <a:tailEnd/>
          </a:ln>
        </p:spPr>
        <p:txBody>
          <a:bodyPr wrap="none" anchor="ctr">
            <a:spAutoFit/>
          </a:bodyPr>
          <a:lstStyle/>
          <a:p>
            <a:pPr algn="ctr">
              <a:spcBef>
                <a:spcPct val="50000"/>
              </a:spcBef>
              <a:buFont typeface="Monotype Sorts" pitchFamily="2" charset="2"/>
              <a:buNone/>
            </a:pPr>
            <a:r>
              <a:rPr lang="es-ES_tradnl" sz="1400" i="1">
                <a:solidFill>
                  <a:srgbClr val="CC3300"/>
                </a:solidFill>
                <a:latin typeface="Arial" charset="0"/>
                <a:cs typeface="Arial" charset="0"/>
                <a:sym typeface="Symbol" pitchFamily="18" charset="2"/>
              </a:rPr>
              <a:t>Vds &lt; (Vgs-Vt</a:t>
            </a:r>
            <a:r>
              <a:rPr lang="es-ES_tradnl" sz="1400">
                <a:solidFill>
                  <a:srgbClr val="CC3300"/>
                </a:solidFill>
                <a:latin typeface="Arial" charset="0"/>
                <a:cs typeface="Arial" charset="0"/>
                <a:sym typeface="Symbol" pitchFamily="18" charset="2"/>
              </a:rPr>
              <a:t>)</a:t>
            </a:r>
          </a:p>
        </p:txBody>
      </p:sp>
      <p:sp>
        <p:nvSpPr>
          <p:cNvPr id="28685" name="Rectangle 12"/>
          <p:cNvSpPr>
            <a:spLocks noChangeArrowheads="1"/>
          </p:cNvSpPr>
          <p:nvPr/>
        </p:nvSpPr>
        <p:spPr bwMode="auto">
          <a:xfrm>
            <a:off x="4271963" y="3887788"/>
            <a:ext cx="1403350" cy="307975"/>
          </a:xfrm>
          <a:prstGeom prst="rect">
            <a:avLst/>
          </a:prstGeom>
          <a:noFill/>
          <a:ln w="9525">
            <a:noFill/>
            <a:miter lim="800000"/>
            <a:headEnd/>
            <a:tailEnd/>
          </a:ln>
        </p:spPr>
        <p:txBody>
          <a:bodyPr wrap="none" anchor="ctr">
            <a:spAutoFit/>
          </a:bodyPr>
          <a:lstStyle/>
          <a:p>
            <a:pPr algn="ctr">
              <a:spcBef>
                <a:spcPct val="50000"/>
              </a:spcBef>
              <a:buFont typeface="Monotype Sorts" pitchFamily="2" charset="2"/>
              <a:buNone/>
            </a:pPr>
            <a:r>
              <a:rPr lang="es-ES_tradnl" sz="1400" i="1">
                <a:solidFill>
                  <a:srgbClr val="CC3300"/>
                </a:solidFill>
                <a:latin typeface="Arial" charset="0"/>
                <a:cs typeface="Arial" charset="0"/>
                <a:sym typeface="Symbol" pitchFamily="18" charset="2"/>
              </a:rPr>
              <a:t>Vds &gt; (Vgs-Vt</a:t>
            </a:r>
            <a:r>
              <a:rPr lang="es-ES_tradnl" sz="1400">
                <a:solidFill>
                  <a:srgbClr val="CC3300"/>
                </a:solidFill>
                <a:latin typeface="Arial" charset="0"/>
                <a:cs typeface="Arial" charset="0"/>
                <a:sym typeface="Symbol" pitchFamily="18" charset="2"/>
              </a:rPr>
              <a:t>)</a:t>
            </a:r>
          </a:p>
        </p:txBody>
      </p:sp>
      <p:sp>
        <p:nvSpPr>
          <p:cNvPr id="28686" name="Rectangle 13"/>
          <p:cNvSpPr>
            <a:spLocks noChangeArrowheads="1"/>
          </p:cNvSpPr>
          <p:nvPr/>
        </p:nvSpPr>
        <p:spPr bwMode="auto">
          <a:xfrm>
            <a:off x="2262188" y="5148263"/>
            <a:ext cx="1403350" cy="307975"/>
          </a:xfrm>
          <a:prstGeom prst="rect">
            <a:avLst/>
          </a:prstGeom>
          <a:noFill/>
          <a:ln w="9525">
            <a:noFill/>
            <a:miter lim="800000"/>
            <a:headEnd/>
            <a:tailEnd/>
          </a:ln>
        </p:spPr>
        <p:txBody>
          <a:bodyPr wrap="none" anchor="ctr">
            <a:spAutoFit/>
          </a:bodyPr>
          <a:lstStyle/>
          <a:p>
            <a:pPr algn="ctr">
              <a:spcBef>
                <a:spcPct val="50000"/>
              </a:spcBef>
              <a:buFont typeface="Monotype Sorts" pitchFamily="2" charset="2"/>
              <a:buNone/>
            </a:pPr>
            <a:r>
              <a:rPr lang="es-ES_tradnl" sz="1400" i="1">
                <a:solidFill>
                  <a:srgbClr val="CC3300"/>
                </a:solidFill>
                <a:latin typeface="Arial" charset="0"/>
                <a:cs typeface="Arial" charset="0"/>
                <a:sym typeface="Symbol" pitchFamily="18" charset="2"/>
              </a:rPr>
              <a:t>Vds &gt; (Vgs-Vt</a:t>
            </a:r>
            <a:r>
              <a:rPr lang="es-ES_tradnl" sz="1400">
                <a:solidFill>
                  <a:srgbClr val="CC3300"/>
                </a:solidFill>
                <a:latin typeface="Arial" charset="0"/>
                <a:cs typeface="Arial" charset="0"/>
                <a:sym typeface="Symbol" pitchFamily="18" charset="2"/>
              </a:rPr>
              <a:t>)</a:t>
            </a:r>
          </a:p>
        </p:txBody>
      </p:sp>
      <p:sp>
        <p:nvSpPr>
          <p:cNvPr id="28687" name="Rectangle 14"/>
          <p:cNvSpPr>
            <a:spLocks noChangeArrowheads="1"/>
          </p:cNvSpPr>
          <p:nvPr/>
        </p:nvSpPr>
        <p:spPr bwMode="auto">
          <a:xfrm>
            <a:off x="4271963" y="5148263"/>
            <a:ext cx="1403350" cy="307975"/>
          </a:xfrm>
          <a:prstGeom prst="rect">
            <a:avLst/>
          </a:prstGeom>
          <a:noFill/>
          <a:ln w="9525">
            <a:noFill/>
            <a:miter lim="800000"/>
            <a:headEnd/>
            <a:tailEnd/>
          </a:ln>
        </p:spPr>
        <p:txBody>
          <a:bodyPr wrap="none" anchor="ctr">
            <a:spAutoFit/>
          </a:bodyPr>
          <a:lstStyle/>
          <a:p>
            <a:pPr algn="ctr">
              <a:spcBef>
                <a:spcPct val="50000"/>
              </a:spcBef>
              <a:buFont typeface="Monotype Sorts" pitchFamily="2" charset="2"/>
              <a:buNone/>
            </a:pPr>
            <a:r>
              <a:rPr lang="es-ES_tradnl" sz="1400" i="1">
                <a:solidFill>
                  <a:srgbClr val="CC3300"/>
                </a:solidFill>
                <a:latin typeface="Arial" charset="0"/>
                <a:cs typeface="Arial" charset="0"/>
                <a:sym typeface="Symbol" pitchFamily="18" charset="2"/>
              </a:rPr>
              <a:t>Vds &lt; (Vgs-Vt</a:t>
            </a:r>
            <a:r>
              <a:rPr lang="es-ES_tradnl" sz="1400">
                <a:solidFill>
                  <a:srgbClr val="CC3300"/>
                </a:solidFill>
                <a:latin typeface="Arial" charset="0"/>
                <a:cs typeface="Arial" charset="0"/>
                <a:sym typeface="Symbol" pitchFamily="18" charset="2"/>
              </a:rPr>
              <a:t>)</a:t>
            </a:r>
          </a:p>
        </p:txBody>
      </p:sp>
      <p:grpSp>
        <p:nvGrpSpPr>
          <p:cNvPr id="28688" name="Group 15"/>
          <p:cNvGrpSpPr>
            <a:grpSpLocks/>
          </p:cNvGrpSpPr>
          <p:nvPr/>
        </p:nvGrpSpPr>
        <p:grpSpPr bwMode="auto">
          <a:xfrm>
            <a:off x="6484938" y="2527300"/>
            <a:ext cx="1930400" cy="538163"/>
            <a:chOff x="4400" y="1445"/>
            <a:chExt cx="1216" cy="339"/>
          </a:xfrm>
        </p:grpSpPr>
        <p:sp>
          <p:nvSpPr>
            <p:cNvPr id="28708" name="Line 16"/>
            <p:cNvSpPr>
              <a:spLocks noChangeShapeType="1"/>
            </p:cNvSpPr>
            <p:nvPr/>
          </p:nvSpPr>
          <p:spPr bwMode="auto">
            <a:xfrm>
              <a:off x="4880" y="1771"/>
              <a:ext cx="288" cy="0"/>
            </a:xfrm>
            <a:prstGeom prst="line">
              <a:avLst/>
            </a:prstGeom>
            <a:noFill/>
            <a:ln w="12700">
              <a:solidFill>
                <a:schemeClr val="tx1"/>
              </a:solidFill>
              <a:round/>
              <a:headEnd type="oval" w="med" len="med"/>
              <a:tailEnd type="oval" w="med" len="med"/>
            </a:ln>
          </p:spPr>
          <p:txBody>
            <a:bodyPr wrap="none" anchor="ctr">
              <a:spAutoFit/>
            </a:bodyPr>
            <a:lstStyle/>
            <a:p>
              <a:endParaRPr lang="es-ES"/>
            </a:p>
          </p:txBody>
        </p:sp>
        <p:grpSp>
          <p:nvGrpSpPr>
            <p:cNvPr id="28709" name="Group 17"/>
            <p:cNvGrpSpPr>
              <a:grpSpLocks/>
            </p:cNvGrpSpPr>
            <p:nvPr/>
          </p:nvGrpSpPr>
          <p:grpSpPr bwMode="auto">
            <a:xfrm>
              <a:off x="4400" y="1662"/>
              <a:ext cx="400" cy="122"/>
              <a:chOff x="4400" y="1662"/>
              <a:chExt cx="400" cy="122"/>
            </a:xfrm>
          </p:grpSpPr>
          <p:sp>
            <p:nvSpPr>
              <p:cNvPr id="28713" name="Line 18"/>
              <p:cNvSpPr>
                <a:spLocks noChangeShapeType="1"/>
              </p:cNvSpPr>
              <p:nvPr/>
            </p:nvSpPr>
            <p:spPr bwMode="auto">
              <a:xfrm flipV="1">
                <a:off x="4400" y="1784"/>
                <a:ext cx="216" cy="0"/>
              </a:xfrm>
              <a:prstGeom prst="line">
                <a:avLst/>
              </a:prstGeom>
              <a:noFill/>
              <a:ln w="12700">
                <a:solidFill>
                  <a:schemeClr val="tx1"/>
                </a:solidFill>
                <a:round/>
                <a:headEnd type="oval" w="med" len="med"/>
                <a:tailEnd/>
              </a:ln>
            </p:spPr>
            <p:txBody>
              <a:bodyPr anchor="ctr">
                <a:spAutoFit/>
              </a:bodyPr>
              <a:lstStyle/>
              <a:p>
                <a:endParaRPr lang="es-ES"/>
              </a:p>
            </p:txBody>
          </p:sp>
          <p:sp>
            <p:nvSpPr>
              <p:cNvPr id="28714" name="Line 19"/>
              <p:cNvSpPr>
                <a:spLocks noChangeShapeType="1"/>
              </p:cNvSpPr>
              <p:nvPr/>
            </p:nvSpPr>
            <p:spPr bwMode="auto">
              <a:xfrm flipV="1">
                <a:off x="4616" y="1662"/>
                <a:ext cx="184" cy="122"/>
              </a:xfrm>
              <a:prstGeom prst="line">
                <a:avLst/>
              </a:prstGeom>
              <a:noFill/>
              <a:ln w="12700">
                <a:solidFill>
                  <a:schemeClr val="tx1"/>
                </a:solidFill>
                <a:round/>
                <a:headEnd/>
                <a:tailEnd/>
              </a:ln>
            </p:spPr>
            <p:txBody>
              <a:bodyPr wrap="none" anchor="ctr">
                <a:spAutoFit/>
              </a:bodyPr>
              <a:lstStyle/>
              <a:p>
                <a:endParaRPr lang="es-ES"/>
              </a:p>
            </p:txBody>
          </p:sp>
        </p:grpSp>
        <p:sp>
          <p:nvSpPr>
            <p:cNvPr id="28710" name="Freeform 20"/>
            <p:cNvSpPr>
              <a:spLocks/>
            </p:cNvSpPr>
            <p:nvPr/>
          </p:nvSpPr>
          <p:spPr bwMode="auto">
            <a:xfrm>
              <a:off x="4760" y="1515"/>
              <a:ext cx="183" cy="194"/>
            </a:xfrm>
            <a:custGeom>
              <a:avLst/>
              <a:gdLst>
                <a:gd name="T0" fmla="*/ 0 w 167"/>
                <a:gd name="T1" fmla="*/ 0 h 248"/>
                <a:gd name="T2" fmla="*/ 7658 w 167"/>
                <a:gd name="T3" fmla="*/ 2 h 248"/>
                <a:gd name="T4" fmla="*/ 10705 w 167"/>
                <a:gd name="T5" fmla="*/ 2 h 248"/>
                <a:gd name="T6" fmla="*/ 0 60000 65536"/>
                <a:gd name="T7" fmla="*/ 0 60000 65536"/>
                <a:gd name="T8" fmla="*/ 0 60000 65536"/>
                <a:gd name="T9" fmla="*/ 0 w 167"/>
                <a:gd name="T10" fmla="*/ 0 h 248"/>
                <a:gd name="T11" fmla="*/ 167 w 167"/>
                <a:gd name="T12" fmla="*/ 248 h 248"/>
              </a:gdLst>
              <a:ahLst/>
              <a:cxnLst>
                <a:cxn ang="T6">
                  <a:pos x="T0" y="T1"/>
                </a:cxn>
                <a:cxn ang="T7">
                  <a:pos x="T2" y="T3"/>
                </a:cxn>
                <a:cxn ang="T8">
                  <a:pos x="T4" y="T5"/>
                </a:cxn>
              </a:cxnLst>
              <a:rect l="T9" t="T10" r="T11" b="T12"/>
              <a:pathLst>
                <a:path w="167" h="248">
                  <a:moveTo>
                    <a:pt x="0" y="0"/>
                  </a:moveTo>
                  <a:cubicBezTo>
                    <a:pt x="42" y="31"/>
                    <a:pt x="85" y="63"/>
                    <a:pt x="112" y="104"/>
                  </a:cubicBezTo>
                  <a:cubicBezTo>
                    <a:pt x="139" y="145"/>
                    <a:pt x="167" y="217"/>
                    <a:pt x="160" y="248"/>
                  </a:cubicBezTo>
                </a:path>
              </a:pathLst>
            </a:custGeom>
            <a:noFill/>
            <a:ln w="12700">
              <a:solidFill>
                <a:srgbClr val="C0C0C0"/>
              </a:solidFill>
              <a:round/>
              <a:headEnd/>
              <a:tailEnd type="triangle" w="med" len="med"/>
            </a:ln>
          </p:spPr>
          <p:txBody>
            <a:bodyPr anchor="ctr">
              <a:spAutoFit/>
            </a:bodyPr>
            <a:lstStyle/>
            <a:p>
              <a:endParaRPr lang="es-ES"/>
            </a:p>
          </p:txBody>
        </p:sp>
        <p:sp>
          <p:nvSpPr>
            <p:cNvPr id="28711" name="Freeform 21"/>
            <p:cNvSpPr>
              <a:spLocks/>
            </p:cNvSpPr>
            <p:nvPr/>
          </p:nvSpPr>
          <p:spPr bwMode="auto">
            <a:xfrm>
              <a:off x="4864" y="1464"/>
              <a:ext cx="191" cy="194"/>
            </a:xfrm>
            <a:custGeom>
              <a:avLst/>
              <a:gdLst>
                <a:gd name="T0" fmla="*/ 0 w 167"/>
                <a:gd name="T1" fmla="*/ 0 h 248"/>
                <a:gd name="T2" fmla="*/ 53613 w 167"/>
                <a:gd name="T3" fmla="*/ 2 h 248"/>
                <a:gd name="T4" fmla="*/ 76771 w 167"/>
                <a:gd name="T5" fmla="*/ 2 h 248"/>
                <a:gd name="T6" fmla="*/ 0 60000 65536"/>
                <a:gd name="T7" fmla="*/ 0 60000 65536"/>
                <a:gd name="T8" fmla="*/ 0 60000 65536"/>
                <a:gd name="T9" fmla="*/ 0 w 167"/>
                <a:gd name="T10" fmla="*/ 0 h 248"/>
                <a:gd name="T11" fmla="*/ 167 w 167"/>
                <a:gd name="T12" fmla="*/ 248 h 248"/>
              </a:gdLst>
              <a:ahLst/>
              <a:cxnLst>
                <a:cxn ang="T6">
                  <a:pos x="T0" y="T1"/>
                </a:cxn>
                <a:cxn ang="T7">
                  <a:pos x="T2" y="T3"/>
                </a:cxn>
                <a:cxn ang="T8">
                  <a:pos x="T4" y="T5"/>
                </a:cxn>
              </a:cxnLst>
              <a:rect l="T9" t="T10" r="T11" b="T12"/>
              <a:pathLst>
                <a:path w="167" h="248">
                  <a:moveTo>
                    <a:pt x="0" y="0"/>
                  </a:moveTo>
                  <a:cubicBezTo>
                    <a:pt x="42" y="31"/>
                    <a:pt x="85" y="63"/>
                    <a:pt x="112" y="104"/>
                  </a:cubicBezTo>
                  <a:cubicBezTo>
                    <a:pt x="139" y="145"/>
                    <a:pt x="167" y="217"/>
                    <a:pt x="160" y="248"/>
                  </a:cubicBezTo>
                </a:path>
              </a:pathLst>
            </a:custGeom>
            <a:noFill/>
            <a:ln w="12700">
              <a:solidFill>
                <a:schemeClr val="tx1"/>
              </a:solidFill>
              <a:round/>
              <a:headEnd type="triangle" w="med" len="med"/>
              <a:tailEnd/>
            </a:ln>
          </p:spPr>
          <p:txBody>
            <a:bodyPr anchor="ctr">
              <a:spAutoFit/>
            </a:bodyPr>
            <a:lstStyle/>
            <a:p>
              <a:endParaRPr lang="es-ES"/>
            </a:p>
          </p:txBody>
        </p:sp>
        <p:sp>
          <p:nvSpPr>
            <p:cNvPr id="28712" name="Text Box 22"/>
            <p:cNvSpPr txBox="1">
              <a:spLocks noChangeArrowheads="1"/>
            </p:cNvSpPr>
            <p:nvPr/>
          </p:nvSpPr>
          <p:spPr bwMode="auto">
            <a:xfrm>
              <a:off x="5000" y="1445"/>
              <a:ext cx="616" cy="194"/>
            </a:xfrm>
            <a:prstGeom prst="rect">
              <a:avLst/>
            </a:prstGeom>
            <a:noFill/>
            <a:ln w="9525">
              <a:noFill/>
              <a:miter lim="800000"/>
              <a:headEnd/>
              <a:tailEnd/>
            </a:ln>
          </p:spPr>
          <p:txBody>
            <a:bodyPr anchor="ctr">
              <a:spAutoFit/>
            </a:bodyPr>
            <a:lstStyle/>
            <a:p>
              <a:pPr>
                <a:spcBef>
                  <a:spcPct val="50000"/>
                </a:spcBef>
                <a:buFont typeface="Monotype Sorts" pitchFamily="2" charset="2"/>
                <a:buNone/>
              </a:pPr>
              <a:r>
                <a:rPr lang="es-ES_tradnl" sz="1400">
                  <a:solidFill>
                    <a:srgbClr val="CC3300"/>
                  </a:solidFill>
                  <a:latin typeface="Arial" charset="0"/>
                  <a:cs typeface="Arial" charset="0"/>
                </a:rPr>
                <a:t>Vgs&lt;Vt</a:t>
              </a:r>
            </a:p>
          </p:txBody>
        </p:sp>
      </p:grpSp>
      <p:sp>
        <p:nvSpPr>
          <p:cNvPr id="28689" name="Text Box 23"/>
          <p:cNvSpPr txBox="1">
            <a:spLocks noChangeArrowheads="1"/>
          </p:cNvSpPr>
          <p:nvPr/>
        </p:nvSpPr>
        <p:spPr bwMode="auto">
          <a:xfrm>
            <a:off x="6918325" y="4757738"/>
            <a:ext cx="854075" cy="307975"/>
          </a:xfrm>
          <a:prstGeom prst="rect">
            <a:avLst/>
          </a:prstGeom>
          <a:noFill/>
          <a:ln w="9525">
            <a:noFill/>
            <a:miter lim="800000"/>
            <a:headEnd/>
            <a:tailEnd/>
          </a:ln>
        </p:spPr>
        <p:txBody>
          <a:bodyPr wrap="none" anchor="ctr">
            <a:spAutoFit/>
          </a:bodyPr>
          <a:lstStyle/>
          <a:p>
            <a:pPr algn="ctr">
              <a:spcBef>
                <a:spcPct val="50000"/>
              </a:spcBef>
              <a:buFont typeface="Monotype Sorts" pitchFamily="2" charset="2"/>
              <a:buNone/>
            </a:pPr>
            <a:r>
              <a:rPr lang="es-ES_tradnl" sz="1400">
                <a:solidFill>
                  <a:srgbClr val="CC3300"/>
                </a:solidFill>
                <a:latin typeface="Arial" charset="0"/>
                <a:cs typeface="Arial" charset="0"/>
              </a:rPr>
              <a:t>Ids=Isat</a:t>
            </a:r>
          </a:p>
        </p:txBody>
      </p:sp>
      <p:grpSp>
        <p:nvGrpSpPr>
          <p:cNvPr id="28690" name="Group 24"/>
          <p:cNvGrpSpPr>
            <a:grpSpLocks/>
          </p:cNvGrpSpPr>
          <p:nvPr/>
        </p:nvGrpSpPr>
        <p:grpSpPr bwMode="auto">
          <a:xfrm>
            <a:off x="6510338" y="5091113"/>
            <a:ext cx="1727200" cy="552450"/>
            <a:chOff x="4416" y="3060"/>
            <a:chExt cx="1088" cy="348"/>
          </a:xfrm>
        </p:grpSpPr>
        <p:sp>
          <p:nvSpPr>
            <p:cNvPr id="28702" name="Oval 25"/>
            <p:cNvSpPr>
              <a:spLocks noChangeArrowheads="1"/>
            </p:cNvSpPr>
            <p:nvPr/>
          </p:nvSpPr>
          <p:spPr bwMode="auto">
            <a:xfrm>
              <a:off x="4832" y="3060"/>
              <a:ext cx="248" cy="273"/>
            </a:xfrm>
            <a:prstGeom prst="ellipse">
              <a:avLst/>
            </a:prstGeom>
            <a:noFill/>
            <a:ln w="12700">
              <a:solidFill>
                <a:schemeClr val="tx1"/>
              </a:solidFill>
              <a:round/>
              <a:headEnd/>
              <a:tailEnd/>
            </a:ln>
          </p:spPr>
          <p:txBody>
            <a:bodyPr anchor="ctr">
              <a:spAutoFit/>
            </a:bodyPr>
            <a:lstStyle/>
            <a:p>
              <a:pPr>
                <a:buFont typeface="Monotype Sorts" pitchFamily="2" charset="2"/>
                <a:buNone/>
              </a:pPr>
              <a:endParaRPr lang="es-ES" sz="1400">
                <a:solidFill>
                  <a:srgbClr val="CC3300"/>
                </a:solidFill>
                <a:latin typeface="Arial" charset="0"/>
                <a:cs typeface="Arial" charset="0"/>
              </a:endParaRPr>
            </a:p>
          </p:txBody>
        </p:sp>
        <p:sp>
          <p:nvSpPr>
            <p:cNvPr id="28703" name="Line 26"/>
            <p:cNvSpPr>
              <a:spLocks noChangeShapeType="1"/>
            </p:cNvSpPr>
            <p:nvPr/>
          </p:nvSpPr>
          <p:spPr bwMode="auto">
            <a:xfrm>
              <a:off x="4528" y="3192"/>
              <a:ext cx="304" cy="0"/>
            </a:xfrm>
            <a:prstGeom prst="line">
              <a:avLst/>
            </a:prstGeom>
            <a:noFill/>
            <a:ln w="12700">
              <a:solidFill>
                <a:schemeClr val="tx1"/>
              </a:solidFill>
              <a:round/>
              <a:headEnd type="oval" w="med" len="med"/>
              <a:tailEnd/>
            </a:ln>
          </p:spPr>
          <p:txBody>
            <a:bodyPr wrap="none" anchor="ctr">
              <a:spAutoFit/>
            </a:bodyPr>
            <a:lstStyle/>
            <a:p>
              <a:endParaRPr lang="es-ES"/>
            </a:p>
          </p:txBody>
        </p:sp>
        <p:sp>
          <p:nvSpPr>
            <p:cNvPr id="28704" name="Line 27"/>
            <p:cNvSpPr>
              <a:spLocks noChangeShapeType="1"/>
            </p:cNvSpPr>
            <p:nvPr/>
          </p:nvSpPr>
          <p:spPr bwMode="auto">
            <a:xfrm>
              <a:off x="5080" y="3192"/>
              <a:ext cx="296" cy="0"/>
            </a:xfrm>
            <a:prstGeom prst="line">
              <a:avLst/>
            </a:prstGeom>
            <a:noFill/>
            <a:ln w="12700">
              <a:solidFill>
                <a:schemeClr val="tx1"/>
              </a:solidFill>
              <a:round/>
              <a:headEnd/>
              <a:tailEnd type="oval" w="med" len="med"/>
            </a:ln>
          </p:spPr>
          <p:txBody>
            <a:bodyPr wrap="none" anchor="ctr">
              <a:spAutoFit/>
            </a:bodyPr>
            <a:lstStyle/>
            <a:p>
              <a:endParaRPr lang="es-ES"/>
            </a:p>
          </p:txBody>
        </p:sp>
        <p:sp>
          <p:nvSpPr>
            <p:cNvPr id="28705" name="Line 28"/>
            <p:cNvSpPr>
              <a:spLocks noChangeShapeType="1"/>
            </p:cNvSpPr>
            <p:nvPr/>
          </p:nvSpPr>
          <p:spPr bwMode="auto">
            <a:xfrm>
              <a:off x="4888" y="3192"/>
              <a:ext cx="160" cy="0"/>
            </a:xfrm>
            <a:prstGeom prst="line">
              <a:avLst/>
            </a:prstGeom>
            <a:noFill/>
            <a:ln w="9525">
              <a:solidFill>
                <a:schemeClr val="tx1"/>
              </a:solidFill>
              <a:round/>
              <a:headEnd/>
              <a:tailEnd type="triangle" w="med" len="med"/>
            </a:ln>
          </p:spPr>
          <p:txBody>
            <a:bodyPr wrap="none" anchor="ctr">
              <a:spAutoFit/>
            </a:bodyPr>
            <a:lstStyle/>
            <a:p>
              <a:endParaRPr lang="es-ES"/>
            </a:p>
          </p:txBody>
        </p:sp>
        <p:sp>
          <p:nvSpPr>
            <p:cNvPr id="28706" name="Text Box 29"/>
            <p:cNvSpPr txBox="1">
              <a:spLocks noChangeArrowheads="1"/>
            </p:cNvSpPr>
            <p:nvPr/>
          </p:nvSpPr>
          <p:spPr bwMode="auto">
            <a:xfrm>
              <a:off x="5248" y="3198"/>
              <a:ext cx="256" cy="194"/>
            </a:xfrm>
            <a:prstGeom prst="rect">
              <a:avLst/>
            </a:prstGeom>
            <a:noFill/>
            <a:ln w="9525">
              <a:noFill/>
              <a:miter lim="800000"/>
              <a:headEnd/>
              <a:tailEnd/>
            </a:ln>
          </p:spPr>
          <p:txBody>
            <a:bodyPr anchor="ctr">
              <a:spAutoFit/>
            </a:bodyPr>
            <a:lstStyle/>
            <a:p>
              <a:pPr algn="ctr">
                <a:spcBef>
                  <a:spcPct val="50000"/>
                </a:spcBef>
                <a:buFont typeface="Monotype Sorts" pitchFamily="2" charset="2"/>
                <a:buNone/>
              </a:pPr>
              <a:r>
                <a:rPr lang="es-ES_tradnl" sz="1400">
                  <a:solidFill>
                    <a:srgbClr val="CC3300"/>
                  </a:solidFill>
                  <a:latin typeface="Arial" charset="0"/>
                  <a:cs typeface="Arial" charset="0"/>
                </a:rPr>
                <a:t>S</a:t>
              </a:r>
            </a:p>
          </p:txBody>
        </p:sp>
        <p:sp>
          <p:nvSpPr>
            <p:cNvPr id="28707" name="Text Box 30"/>
            <p:cNvSpPr txBox="1">
              <a:spLocks noChangeArrowheads="1"/>
            </p:cNvSpPr>
            <p:nvPr/>
          </p:nvSpPr>
          <p:spPr bwMode="auto">
            <a:xfrm>
              <a:off x="4416" y="3214"/>
              <a:ext cx="256" cy="194"/>
            </a:xfrm>
            <a:prstGeom prst="rect">
              <a:avLst/>
            </a:prstGeom>
            <a:noFill/>
            <a:ln w="9525">
              <a:noFill/>
              <a:miter lim="800000"/>
              <a:headEnd/>
              <a:tailEnd/>
            </a:ln>
          </p:spPr>
          <p:txBody>
            <a:bodyPr anchor="ctr">
              <a:spAutoFit/>
            </a:bodyPr>
            <a:lstStyle/>
            <a:p>
              <a:pPr algn="ctr">
                <a:spcBef>
                  <a:spcPct val="50000"/>
                </a:spcBef>
                <a:buFont typeface="Monotype Sorts" pitchFamily="2" charset="2"/>
                <a:buNone/>
              </a:pPr>
              <a:r>
                <a:rPr lang="es-ES_tradnl" sz="1400">
                  <a:solidFill>
                    <a:srgbClr val="CC3300"/>
                  </a:solidFill>
                  <a:latin typeface="Arial" charset="0"/>
                  <a:cs typeface="Arial" charset="0"/>
                </a:rPr>
                <a:t>D</a:t>
              </a:r>
            </a:p>
          </p:txBody>
        </p:sp>
      </p:grpSp>
      <p:sp>
        <p:nvSpPr>
          <p:cNvPr id="28691" name="Text Box 31"/>
          <p:cNvSpPr txBox="1">
            <a:spLocks noChangeArrowheads="1"/>
          </p:cNvSpPr>
          <p:nvPr/>
        </p:nvSpPr>
        <p:spPr bwMode="auto">
          <a:xfrm>
            <a:off x="5854700" y="1785938"/>
            <a:ext cx="2984500" cy="307975"/>
          </a:xfrm>
          <a:prstGeom prst="rect">
            <a:avLst/>
          </a:prstGeom>
          <a:noFill/>
          <a:ln w="9525">
            <a:noFill/>
            <a:miter lim="800000"/>
            <a:headEnd/>
            <a:tailEnd/>
          </a:ln>
        </p:spPr>
        <p:txBody>
          <a:bodyPr anchor="ctr">
            <a:spAutoFit/>
          </a:bodyPr>
          <a:lstStyle/>
          <a:p>
            <a:pPr algn="ctr">
              <a:spcBef>
                <a:spcPct val="50000"/>
              </a:spcBef>
              <a:buFont typeface="Monotype Sorts" pitchFamily="2" charset="2"/>
              <a:buNone/>
            </a:pPr>
            <a:r>
              <a:rPr lang="es-ES_tradnl" sz="1400">
                <a:solidFill>
                  <a:srgbClr val="00B050"/>
                </a:solidFill>
                <a:latin typeface="Arial" charset="0"/>
                <a:cs typeface="Arial" charset="0"/>
              </a:rPr>
              <a:t>Modelo eléctrico equivalente</a:t>
            </a:r>
          </a:p>
        </p:txBody>
      </p:sp>
      <p:sp>
        <p:nvSpPr>
          <p:cNvPr id="28692" name="Line 33"/>
          <p:cNvSpPr>
            <a:spLocks noChangeShapeType="1"/>
          </p:cNvSpPr>
          <p:nvPr/>
        </p:nvSpPr>
        <p:spPr bwMode="auto">
          <a:xfrm>
            <a:off x="1951038" y="2209800"/>
            <a:ext cx="0" cy="3713163"/>
          </a:xfrm>
          <a:prstGeom prst="line">
            <a:avLst/>
          </a:prstGeom>
          <a:noFill/>
          <a:ln w="9525">
            <a:solidFill>
              <a:schemeClr val="tx1"/>
            </a:solidFill>
            <a:round/>
            <a:headEnd/>
            <a:tailEnd/>
          </a:ln>
        </p:spPr>
        <p:txBody>
          <a:bodyPr wrap="none" anchor="ctr">
            <a:spAutoFit/>
          </a:bodyPr>
          <a:lstStyle/>
          <a:p>
            <a:endParaRPr lang="es-ES"/>
          </a:p>
        </p:txBody>
      </p:sp>
      <p:sp>
        <p:nvSpPr>
          <p:cNvPr id="28693" name="Line 34"/>
          <p:cNvSpPr>
            <a:spLocks noChangeShapeType="1"/>
          </p:cNvSpPr>
          <p:nvPr/>
        </p:nvSpPr>
        <p:spPr bwMode="auto">
          <a:xfrm>
            <a:off x="4033838" y="2209800"/>
            <a:ext cx="0" cy="3713163"/>
          </a:xfrm>
          <a:prstGeom prst="line">
            <a:avLst/>
          </a:prstGeom>
          <a:noFill/>
          <a:ln w="9525">
            <a:solidFill>
              <a:schemeClr val="tx1"/>
            </a:solidFill>
            <a:round/>
            <a:headEnd/>
            <a:tailEnd/>
          </a:ln>
        </p:spPr>
        <p:txBody>
          <a:bodyPr anchor="ctr">
            <a:spAutoFit/>
          </a:bodyPr>
          <a:lstStyle/>
          <a:p>
            <a:endParaRPr lang="es-ES"/>
          </a:p>
        </p:txBody>
      </p:sp>
      <p:sp>
        <p:nvSpPr>
          <p:cNvPr id="28694" name="Line 35"/>
          <p:cNvSpPr>
            <a:spLocks noChangeShapeType="1"/>
          </p:cNvSpPr>
          <p:nvPr/>
        </p:nvSpPr>
        <p:spPr bwMode="auto">
          <a:xfrm>
            <a:off x="6053138" y="2209800"/>
            <a:ext cx="0" cy="3713163"/>
          </a:xfrm>
          <a:prstGeom prst="line">
            <a:avLst/>
          </a:prstGeom>
          <a:noFill/>
          <a:ln w="9525">
            <a:solidFill>
              <a:schemeClr val="tx1"/>
            </a:solidFill>
            <a:round/>
            <a:headEnd/>
            <a:tailEnd/>
          </a:ln>
        </p:spPr>
        <p:txBody>
          <a:bodyPr wrap="none" anchor="ctr">
            <a:spAutoFit/>
          </a:bodyPr>
          <a:lstStyle/>
          <a:p>
            <a:endParaRPr lang="es-ES"/>
          </a:p>
        </p:txBody>
      </p:sp>
      <p:grpSp>
        <p:nvGrpSpPr>
          <p:cNvPr id="28695" name="Group 36"/>
          <p:cNvGrpSpPr>
            <a:grpSpLocks/>
          </p:cNvGrpSpPr>
          <p:nvPr/>
        </p:nvGrpSpPr>
        <p:grpSpPr bwMode="auto">
          <a:xfrm>
            <a:off x="6345238" y="3468688"/>
            <a:ext cx="1866900" cy="895350"/>
            <a:chOff x="4312" y="2038"/>
            <a:chExt cx="1176" cy="564"/>
          </a:xfrm>
        </p:grpSpPr>
        <p:pic>
          <p:nvPicPr>
            <p:cNvPr id="28696" name="Picture 37"/>
            <p:cNvPicPr>
              <a:picLocks noChangeAspect="1" noChangeArrowheads="1"/>
            </p:cNvPicPr>
            <p:nvPr/>
          </p:nvPicPr>
          <p:blipFill>
            <a:blip r:embed="rId2"/>
            <a:srcRect/>
            <a:stretch>
              <a:fillRect/>
            </a:stretch>
          </p:blipFill>
          <p:spPr bwMode="auto">
            <a:xfrm>
              <a:off x="4722" y="2294"/>
              <a:ext cx="326" cy="114"/>
            </a:xfrm>
            <a:prstGeom prst="rect">
              <a:avLst/>
            </a:prstGeom>
            <a:noFill/>
            <a:ln w="9525">
              <a:noFill/>
              <a:miter lim="800000"/>
              <a:headEnd/>
              <a:tailEnd/>
            </a:ln>
          </p:spPr>
        </p:pic>
        <p:sp>
          <p:nvSpPr>
            <p:cNvPr id="28697" name="Line 38"/>
            <p:cNvSpPr>
              <a:spLocks noChangeShapeType="1"/>
            </p:cNvSpPr>
            <p:nvPr/>
          </p:nvSpPr>
          <p:spPr bwMode="auto">
            <a:xfrm flipH="1">
              <a:off x="4424" y="2352"/>
              <a:ext cx="306" cy="0"/>
            </a:xfrm>
            <a:prstGeom prst="line">
              <a:avLst/>
            </a:prstGeom>
            <a:noFill/>
            <a:ln w="12700">
              <a:solidFill>
                <a:schemeClr val="tx1"/>
              </a:solidFill>
              <a:round/>
              <a:headEnd/>
              <a:tailEnd type="oval" w="med" len="med"/>
            </a:ln>
          </p:spPr>
          <p:txBody>
            <a:bodyPr anchor="ctr">
              <a:spAutoFit/>
            </a:bodyPr>
            <a:lstStyle/>
            <a:p>
              <a:endParaRPr lang="es-ES"/>
            </a:p>
          </p:txBody>
        </p:sp>
        <p:sp>
          <p:nvSpPr>
            <p:cNvPr id="28698" name="Line 39"/>
            <p:cNvSpPr>
              <a:spLocks noChangeShapeType="1"/>
            </p:cNvSpPr>
            <p:nvPr/>
          </p:nvSpPr>
          <p:spPr bwMode="auto">
            <a:xfrm>
              <a:off x="5040" y="2344"/>
              <a:ext cx="328" cy="0"/>
            </a:xfrm>
            <a:prstGeom prst="line">
              <a:avLst/>
            </a:prstGeom>
            <a:noFill/>
            <a:ln w="12700">
              <a:solidFill>
                <a:schemeClr val="tx1"/>
              </a:solidFill>
              <a:round/>
              <a:headEnd/>
              <a:tailEnd type="oval" w="med" len="med"/>
            </a:ln>
          </p:spPr>
          <p:txBody>
            <a:bodyPr anchor="ctr">
              <a:spAutoFit/>
            </a:bodyPr>
            <a:lstStyle/>
            <a:p>
              <a:endParaRPr lang="es-ES"/>
            </a:p>
          </p:txBody>
        </p:sp>
        <p:sp>
          <p:nvSpPr>
            <p:cNvPr id="28699" name="Text Box 40"/>
            <p:cNvSpPr txBox="1">
              <a:spLocks noChangeArrowheads="1"/>
            </p:cNvSpPr>
            <p:nvPr/>
          </p:nvSpPr>
          <p:spPr bwMode="auto">
            <a:xfrm>
              <a:off x="4654" y="2038"/>
              <a:ext cx="585" cy="194"/>
            </a:xfrm>
            <a:prstGeom prst="rect">
              <a:avLst/>
            </a:prstGeom>
            <a:noFill/>
            <a:ln w="9525">
              <a:noFill/>
              <a:miter lim="800000"/>
              <a:headEnd/>
              <a:tailEnd/>
            </a:ln>
          </p:spPr>
          <p:txBody>
            <a:bodyPr anchor="ctr">
              <a:spAutoFit/>
            </a:bodyPr>
            <a:lstStyle/>
            <a:p>
              <a:pPr algn="ctr">
                <a:spcBef>
                  <a:spcPct val="50000"/>
                </a:spcBef>
                <a:buFont typeface="Monotype Sorts" pitchFamily="2" charset="2"/>
                <a:buNone/>
              </a:pPr>
              <a:r>
                <a:rPr lang="es-ES_tradnl" sz="1400" i="1">
                  <a:solidFill>
                    <a:srgbClr val="CC3300"/>
                  </a:solidFill>
                  <a:latin typeface="Arial" charset="0"/>
                  <a:cs typeface="Arial" charset="0"/>
                </a:rPr>
                <a:t>Rn o Rp</a:t>
              </a:r>
              <a:endParaRPr lang="es-ES_tradnl" sz="1400">
                <a:solidFill>
                  <a:srgbClr val="CC3300"/>
                </a:solidFill>
                <a:latin typeface="Arial" charset="0"/>
                <a:cs typeface="Arial" charset="0"/>
              </a:endParaRPr>
            </a:p>
          </p:txBody>
        </p:sp>
        <p:sp>
          <p:nvSpPr>
            <p:cNvPr id="28700" name="Text Box 41"/>
            <p:cNvSpPr txBox="1">
              <a:spLocks noChangeArrowheads="1"/>
            </p:cNvSpPr>
            <p:nvPr/>
          </p:nvSpPr>
          <p:spPr bwMode="auto">
            <a:xfrm>
              <a:off x="4312" y="2408"/>
              <a:ext cx="256" cy="194"/>
            </a:xfrm>
            <a:prstGeom prst="rect">
              <a:avLst/>
            </a:prstGeom>
            <a:noFill/>
            <a:ln w="9525">
              <a:noFill/>
              <a:miter lim="800000"/>
              <a:headEnd/>
              <a:tailEnd/>
            </a:ln>
          </p:spPr>
          <p:txBody>
            <a:bodyPr anchor="ctr">
              <a:spAutoFit/>
            </a:bodyPr>
            <a:lstStyle/>
            <a:p>
              <a:pPr algn="ctr">
                <a:spcBef>
                  <a:spcPct val="50000"/>
                </a:spcBef>
                <a:buFont typeface="Monotype Sorts" pitchFamily="2" charset="2"/>
                <a:buNone/>
              </a:pPr>
              <a:r>
                <a:rPr lang="es-ES_tradnl" sz="1400">
                  <a:solidFill>
                    <a:srgbClr val="CC3300"/>
                  </a:solidFill>
                  <a:latin typeface="Arial" charset="0"/>
                  <a:cs typeface="Arial" charset="0"/>
                </a:rPr>
                <a:t>D</a:t>
              </a:r>
            </a:p>
          </p:txBody>
        </p:sp>
        <p:sp>
          <p:nvSpPr>
            <p:cNvPr id="28701" name="Text Box 42"/>
            <p:cNvSpPr txBox="1">
              <a:spLocks noChangeArrowheads="1"/>
            </p:cNvSpPr>
            <p:nvPr/>
          </p:nvSpPr>
          <p:spPr bwMode="auto">
            <a:xfrm>
              <a:off x="5232" y="2408"/>
              <a:ext cx="256" cy="194"/>
            </a:xfrm>
            <a:prstGeom prst="rect">
              <a:avLst/>
            </a:prstGeom>
            <a:noFill/>
            <a:ln w="9525">
              <a:noFill/>
              <a:miter lim="800000"/>
              <a:headEnd/>
              <a:tailEnd/>
            </a:ln>
          </p:spPr>
          <p:txBody>
            <a:bodyPr anchor="ctr">
              <a:spAutoFit/>
            </a:bodyPr>
            <a:lstStyle/>
            <a:p>
              <a:pPr algn="ctr">
                <a:spcBef>
                  <a:spcPct val="50000"/>
                </a:spcBef>
                <a:buFont typeface="Monotype Sorts" pitchFamily="2" charset="2"/>
                <a:buNone/>
              </a:pPr>
              <a:r>
                <a:rPr lang="es-ES_tradnl" sz="1400">
                  <a:solidFill>
                    <a:srgbClr val="CC3300"/>
                  </a:solidFill>
                  <a:latin typeface="Arial" charset="0"/>
                  <a:cs typeface="Arial" charset="0"/>
                </a:rPr>
                <a:t>S</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15</a:t>
            </a:fld>
            <a:endParaRPr lang="es-ES" dirty="0" smtClean="0"/>
          </a:p>
        </p:txBody>
      </p:sp>
      <p:sp>
        <p:nvSpPr>
          <p:cNvPr id="5124" name="Text Box 2"/>
          <p:cNvSpPr txBox="1">
            <a:spLocks noChangeArrowheads="1"/>
          </p:cNvSpPr>
          <p:nvPr/>
        </p:nvSpPr>
        <p:spPr bwMode="auto">
          <a:xfrm>
            <a:off x="420688" y="5524500"/>
            <a:ext cx="2819400" cy="366713"/>
          </a:xfrm>
          <a:prstGeom prst="rect">
            <a:avLst/>
          </a:prstGeom>
          <a:noFill/>
          <a:ln w="12700">
            <a:noFill/>
            <a:miter lim="800000"/>
            <a:headEnd/>
            <a:tailEnd/>
          </a:ln>
        </p:spPr>
        <p:txBody>
          <a:bodyPr>
            <a:spAutoFit/>
          </a:bodyPr>
          <a:lstStyle/>
          <a:p>
            <a:pPr algn="ctr">
              <a:spcBef>
                <a:spcPct val="0"/>
              </a:spcBef>
              <a:spcAft>
                <a:spcPct val="0"/>
              </a:spcAft>
              <a:buClrTx/>
              <a:buSzTx/>
              <a:buFontTx/>
              <a:buNone/>
            </a:pPr>
            <a:r>
              <a:rPr lang="en-US" sz="1800">
                <a:solidFill>
                  <a:schemeClr val="tx1"/>
                </a:solidFill>
                <a:latin typeface="Arial" charset="0"/>
              </a:rPr>
              <a:t>| V</a:t>
            </a:r>
            <a:r>
              <a:rPr lang="en-US" sz="1800" baseline="-25000">
                <a:solidFill>
                  <a:schemeClr val="tx1"/>
                </a:solidFill>
                <a:latin typeface="Arial" charset="0"/>
              </a:rPr>
              <a:t>GS </a:t>
            </a:r>
            <a:r>
              <a:rPr lang="en-US" sz="1800">
                <a:solidFill>
                  <a:schemeClr val="tx1"/>
                </a:solidFill>
                <a:latin typeface="Arial" charset="0"/>
              </a:rPr>
              <a:t>| &lt; | V</a:t>
            </a:r>
            <a:r>
              <a:rPr lang="en-US" sz="2000" baseline="-25000">
                <a:solidFill>
                  <a:schemeClr val="tx1"/>
                </a:solidFill>
                <a:latin typeface="Arial" charset="0"/>
              </a:rPr>
              <a:t>th</a:t>
            </a:r>
            <a:r>
              <a:rPr lang="en-US" sz="1800">
                <a:solidFill>
                  <a:schemeClr val="tx1"/>
                </a:solidFill>
                <a:latin typeface="Arial" charset="0"/>
              </a:rPr>
              <a:t> |</a:t>
            </a:r>
          </a:p>
        </p:txBody>
      </p:sp>
      <p:sp>
        <p:nvSpPr>
          <p:cNvPr id="5125" name="Text Box 3"/>
          <p:cNvSpPr txBox="1">
            <a:spLocks noChangeArrowheads="1"/>
          </p:cNvSpPr>
          <p:nvPr/>
        </p:nvSpPr>
        <p:spPr bwMode="auto">
          <a:xfrm>
            <a:off x="5529263" y="5524500"/>
            <a:ext cx="2819400" cy="366713"/>
          </a:xfrm>
          <a:prstGeom prst="rect">
            <a:avLst/>
          </a:prstGeom>
          <a:noFill/>
          <a:ln w="12700">
            <a:noFill/>
            <a:miter lim="800000"/>
            <a:headEnd/>
            <a:tailEnd/>
          </a:ln>
        </p:spPr>
        <p:txBody>
          <a:bodyPr>
            <a:spAutoFit/>
          </a:bodyPr>
          <a:lstStyle/>
          <a:p>
            <a:pPr algn="ctr">
              <a:spcBef>
                <a:spcPct val="0"/>
              </a:spcBef>
              <a:spcAft>
                <a:spcPct val="0"/>
              </a:spcAft>
              <a:buClrTx/>
              <a:buSzTx/>
              <a:buFontTx/>
              <a:buNone/>
            </a:pPr>
            <a:r>
              <a:rPr lang="en-US" sz="1800">
                <a:solidFill>
                  <a:schemeClr val="tx1"/>
                </a:solidFill>
                <a:latin typeface="Arial" charset="0"/>
              </a:rPr>
              <a:t>| V</a:t>
            </a:r>
            <a:r>
              <a:rPr lang="en-US" sz="1800" baseline="-25000">
                <a:solidFill>
                  <a:schemeClr val="tx1"/>
                </a:solidFill>
                <a:latin typeface="Arial" charset="0"/>
              </a:rPr>
              <a:t>GS </a:t>
            </a:r>
            <a:r>
              <a:rPr lang="en-US" sz="1800">
                <a:solidFill>
                  <a:schemeClr val="tx1"/>
                </a:solidFill>
                <a:latin typeface="Arial" charset="0"/>
              </a:rPr>
              <a:t>| &gt; | V</a:t>
            </a:r>
            <a:r>
              <a:rPr lang="en-US" sz="2000" baseline="-25000">
                <a:solidFill>
                  <a:schemeClr val="tx1"/>
                </a:solidFill>
                <a:latin typeface="Arial" charset="0"/>
              </a:rPr>
              <a:t>th</a:t>
            </a:r>
            <a:r>
              <a:rPr lang="en-US" sz="1800">
                <a:solidFill>
                  <a:schemeClr val="tx1"/>
                </a:solidFill>
                <a:latin typeface="Arial" charset="0"/>
              </a:rPr>
              <a:t> |</a:t>
            </a:r>
          </a:p>
        </p:txBody>
      </p:sp>
      <p:sp>
        <p:nvSpPr>
          <p:cNvPr id="5126" name="Text Box 4"/>
          <p:cNvSpPr txBox="1">
            <a:spLocks noChangeArrowheads="1"/>
          </p:cNvSpPr>
          <p:nvPr/>
        </p:nvSpPr>
        <p:spPr bwMode="auto">
          <a:xfrm>
            <a:off x="4241800" y="1492250"/>
            <a:ext cx="903288" cy="396875"/>
          </a:xfrm>
          <a:prstGeom prst="rect">
            <a:avLst/>
          </a:prstGeom>
          <a:noFill/>
          <a:ln w="12700">
            <a:noFill/>
            <a:miter lim="800000"/>
            <a:headEnd/>
            <a:tailEnd/>
          </a:ln>
        </p:spPr>
        <p:txBody>
          <a:bodyPr wrap="none">
            <a:spAutoFit/>
          </a:bodyPr>
          <a:lstStyle/>
          <a:p>
            <a:pPr>
              <a:spcBef>
                <a:spcPct val="0"/>
              </a:spcBef>
              <a:spcAft>
                <a:spcPct val="0"/>
              </a:spcAft>
              <a:buClrTx/>
              <a:buSzTx/>
              <a:buFontTx/>
              <a:buNone/>
            </a:pPr>
            <a:r>
              <a:rPr lang="en-US" sz="2000" b="0">
                <a:solidFill>
                  <a:schemeClr val="accent1"/>
                </a:solidFill>
                <a:latin typeface="Arial" charset="0"/>
              </a:rPr>
              <a:t>puerta</a:t>
            </a:r>
          </a:p>
        </p:txBody>
      </p:sp>
      <p:sp>
        <p:nvSpPr>
          <p:cNvPr id="5127" name="Text Box 5"/>
          <p:cNvSpPr txBox="1">
            <a:spLocks noChangeArrowheads="1"/>
          </p:cNvSpPr>
          <p:nvPr/>
        </p:nvSpPr>
        <p:spPr bwMode="auto">
          <a:xfrm>
            <a:off x="2587625" y="2559050"/>
            <a:ext cx="974725" cy="396875"/>
          </a:xfrm>
          <a:prstGeom prst="rect">
            <a:avLst/>
          </a:prstGeom>
          <a:noFill/>
          <a:ln w="12700">
            <a:noFill/>
            <a:miter lim="800000"/>
            <a:headEnd/>
            <a:tailEnd/>
          </a:ln>
        </p:spPr>
        <p:txBody>
          <a:bodyPr wrap="none">
            <a:spAutoFit/>
          </a:bodyPr>
          <a:lstStyle/>
          <a:p>
            <a:pPr algn="ctr">
              <a:spcBef>
                <a:spcPct val="0"/>
              </a:spcBef>
              <a:spcAft>
                <a:spcPct val="0"/>
              </a:spcAft>
              <a:buClrTx/>
              <a:buSzTx/>
              <a:buFontTx/>
              <a:buNone/>
            </a:pPr>
            <a:r>
              <a:rPr lang="en-US" sz="2000" b="0">
                <a:solidFill>
                  <a:srgbClr val="009900"/>
                </a:solidFill>
                <a:latin typeface="Arial" charset="0"/>
              </a:rPr>
              <a:t>Fuente</a:t>
            </a:r>
          </a:p>
        </p:txBody>
      </p:sp>
      <p:sp>
        <p:nvSpPr>
          <p:cNvPr id="5128" name="Text Box 6"/>
          <p:cNvSpPr txBox="1">
            <a:spLocks noChangeArrowheads="1"/>
          </p:cNvSpPr>
          <p:nvPr/>
        </p:nvSpPr>
        <p:spPr bwMode="auto">
          <a:xfrm>
            <a:off x="5413375" y="2559050"/>
            <a:ext cx="1243013" cy="396875"/>
          </a:xfrm>
          <a:prstGeom prst="rect">
            <a:avLst/>
          </a:prstGeom>
          <a:noFill/>
          <a:ln w="12700">
            <a:noFill/>
            <a:miter lim="800000"/>
            <a:headEnd/>
            <a:tailEnd/>
          </a:ln>
        </p:spPr>
        <p:txBody>
          <a:bodyPr wrap="none">
            <a:spAutoFit/>
          </a:bodyPr>
          <a:lstStyle/>
          <a:p>
            <a:pPr algn="ctr">
              <a:spcBef>
                <a:spcPct val="0"/>
              </a:spcBef>
              <a:spcAft>
                <a:spcPct val="0"/>
              </a:spcAft>
              <a:buClrTx/>
              <a:buSzTx/>
              <a:buFontTx/>
              <a:buNone/>
            </a:pPr>
            <a:r>
              <a:rPr lang="en-US" sz="2000" b="0">
                <a:solidFill>
                  <a:srgbClr val="009900"/>
                </a:solidFill>
                <a:latin typeface="Arial" charset="0"/>
              </a:rPr>
              <a:t>Drenador</a:t>
            </a:r>
          </a:p>
        </p:txBody>
      </p:sp>
      <p:sp>
        <p:nvSpPr>
          <p:cNvPr id="5129" name="Text Box 7"/>
          <p:cNvSpPr txBox="1">
            <a:spLocks noChangeArrowheads="1"/>
          </p:cNvSpPr>
          <p:nvPr/>
        </p:nvSpPr>
        <p:spPr bwMode="auto">
          <a:xfrm>
            <a:off x="2641600" y="1522413"/>
            <a:ext cx="1066800" cy="366712"/>
          </a:xfrm>
          <a:prstGeom prst="rect">
            <a:avLst/>
          </a:prstGeom>
          <a:noFill/>
          <a:ln w="12700">
            <a:noFill/>
            <a:miter lim="800000"/>
            <a:headEnd/>
            <a:tailEnd/>
          </a:ln>
        </p:spPr>
        <p:txBody>
          <a:bodyPr>
            <a:spAutoFit/>
          </a:bodyPr>
          <a:lstStyle/>
          <a:p>
            <a:pPr>
              <a:spcBef>
                <a:spcPct val="0"/>
              </a:spcBef>
              <a:spcAft>
                <a:spcPct val="0"/>
              </a:spcAft>
              <a:buClrTx/>
              <a:buSzTx/>
              <a:buFontTx/>
              <a:buNone/>
            </a:pPr>
            <a:r>
              <a:rPr lang="en-US" sz="1800">
                <a:solidFill>
                  <a:schemeClr val="tx1"/>
                </a:solidFill>
                <a:latin typeface="Arial" charset="0"/>
              </a:rPr>
              <a:t>| V</a:t>
            </a:r>
            <a:r>
              <a:rPr lang="en-US" sz="1800" baseline="-25000">
                <a:solidFill>
                  <a:schemeClr val="tx1"/>
                </a:solidFill>
                <a:latin typeface="Arial" charset="0"/>
              </a:rPr>
              <a:t>GS </a:t>
            </a:r>
            <a:r>
              <a:rPr lang="en-US" sz="1800">
                <a:solidFill>
                  <a:schemeClr val="tx1"/>
                </a:solidFill>
                <a:latin typeface="Arial" charset="0"/>
              </a:rPr>
              <a:t>|</a:t>
            </a:r>
          </a:p>
        </p:txBody>
      </p:sp>
      <p:cxnSp>
        <p:nvCxnSpPr>
          <p:cNvPr id="5130" name="AutoShape 8"/>
          <p:cNvCxnSpPr>
            <a:cxnSpLocks noChangeShapeType="1"/>
            <a:endCxn id="5127" idx="0"/>
          </p:cNvCxnSpPr>
          <p:nvPr/>
        </p:nvCxnSpPr>
        <p:spPr bwMode="auto">
          <a:xfrm rot="10800000" flipV="1">
            <a:off x="3074988" y="1644650"/>
            <a:ext cx="1146175" cy="914400"/>
          </a:xfrm>
          <a:prstGeom prst="curvedConnector2">
            <a:avLst/>
          </a:prstGeom>
          <a:noFill/>
          <a:ln w="12700">
            <a:solidFill>
              <a:srgbClr val="FF3300"/>
            </a:solidFill>
            <a:round/>
            <a:headEnd type="triangle" w="med" len="med"/>
            <a:tailEnd/>
          </a:ln>
        </p:spPr>
      </p:cxnSp>
      <p:grpSp>
        <p:nvGrpSpPr>
          <p:cNvPr id="5131" name="Group 9"/>
          <p:cNvGrpSpPr>
            <a:grpSpLocks/>
          </p:cNvGrpSpPr>
          <p:nvPr/>
        </p:nvGrpSpPr>
        <p:grpSpPr bwMode="auto">
          <a:xfrm>
            <a:off x="655638" y="3889375"/>
            <a:ext cx="3036887" cy="1295400"/>
            <a:chOff x="722" y="2400"/>
            <a:chExt cx="1913" cy="816"/>
          </a:xfrm>
        </p:grpSpPr>
        <p:sp>
          <p:nvSpPr>
            <p:cNvPr id="5146" name="Text Box 10"/>
            <p:cNvSpPr txBox="1">
              <a:spLocks noChangeArrowheads="1"/>
            </p:cNvSpPr>
            <p:nvPr/>
          </p:nvSpPr>
          <p:spPr bwMode="auto">
            <a:xfrm>
              <a:off x="722" y="2400"/>
              <a:ext cx="1913" cy="250"/>
            </a:xfrm>
            <a:prstGeom prst="rect">
              <a:avLst/>
            </a:prstGeom>
            <a:noFill/>
            <a:ln w="12700">
              <a:noFill/>
              <a:miter lim="800000"/>
              <a:headEnd/>
              <a:tailEnd/>
            </a:ln>
          </p:spPr>
          <p:txBody>
            <a:bodyPr wrap="none">
              <a:spAutoFit/>
            </a:bodyPr>
            <a:lstStyle/>
            <a:p>
              <a:pPr algn="ctr">
                <a:spcBef>
                  <a:spcPct val="0"/>
                </a:spcBef>
                <a:spcAft>
                  <a:spcPct val="0"/>
                </a:spcAft>
                <a:buClrTx/>
                <a:buSzTx/>
                <a:buFontTx/>
                <a:buNone/>
              </a:pPr>
              <a:r>
                <a:rPr lang="en-US" sz="2000" b="0">
                  <a:solidFill>
                    <a:srgbClr val="0000B6"/>
                  </a:solidFill>
                  <a:latin typeface="Arial" charset="0"/>
                </a:rPr>
                <a:t>Abierto (off) (</a:t>
              </a:r>
              <a:r>
                <a:rPr lang="en-US" sz="2000" b="0">
                  <a:solidFill>
                    <a:schemeClr val="accent1"/>
                  </a:solidFill>
                  <a:latin typeface="Arial" charset="0"/>
                </a:rPr>
                <a:t>Puerta = ‘0’</a:t>
              </a:r>
              <a:r>
                <a:rPr lang="en-US" sz="2000" b="0">
                  <a:solidFill>
                    <a:schemeClr val="accent2"/>
                  </a:solidFill>
                  <a:latin typeface="Arial" charset="0"/>
                </a:rPr>
                <a:t>)</a:t>
              </a:r>
            </a:p>
          </p:txBody>
        </p:sp>
        <p:sp>
          <p:nvSpPr>
            <p:cNvPr id="5147" name="Line 11"/>
            <p:cNvSpPr>
              <a:spLocks noChangeShapeType="1"/>
            </p:cNvSpPr>
            <p:nvPr/>
          </p:nvSpPr>
          <p:spPr bwMode="auto">
            <a:xfrm>
              <a:off x="768" y="3168"/>
              <a:ext cx="336" cy="0"/>
            </a:xfrm>
            <a:prstGeom prst="line">
              <a:avLst/>
            </a:prstGeom>
            <a:noFill/>
            <a:ln w="19050">
              <a:solidFill>
                <a:schemeClr val="tx1"/>
              </a:solidFill>
              <a:round/>
              <a:headEnd/>
              <a:tailEnd/>
            </a:ln>
          </p:spPr>
          <p:txBody>
            <a:bodyPr/>
            <a:lstStyle/>
            <a:p>
              <a:endParaRPr lang="es-ES"/>
            </a:p>
          </p:txBody>
        </p:sp>
        <p:sp>
          <p:nvSpPr>
            <p:cNvPr id="5148" name="Line 12"/>
            <p:cNvSpPr>
              <a:spLocks noChangeShapeType="1"/>
            </p:cNvSpPr>
            <p:nvPr/>
          </p:nvSpPr>
          <p:spPr bwMode="auto">
            <a:xfrm flipV="1">
              <a:off x="1200" y="2688"/>
              <a:ext cx="576" cy="480"/>
            </a:xfrm>
            <a:prstGeom prst="line">
              <a:avLst/>
            </a:prstGeom>
            <a:noFill/>
            <a:ln w="19050">
              <a:solidFill>
                <a:schemeClr val="tx1"/>
              </a:solidFill>
              <a:round/>
              <a:headEnd/>
              <a:tailEnd/>
            </a:ln>
          </p:spPr>
          <p:txBody>
            <a:bodyPr/>
            <a:lstStyle/>
            <a:p>
              <a:endParaRPr lang="es-ES"/>
            </a:p>
          </p:txBody>
        </p:sp>
        <p:sp>
          <p:nvSpPr>
            <p:cNvPr id="5149" name="Oval 13"/>
            <p:cNvSpPr>
              <a:spLocks noChangeArrowheads="1"/>
            </p:cNvSpPr>
            <p:nvPr/>
          </p:nvSpPr>
          <p:spPr bwMode="auto">
            <a:xfrm>
              <a:off x="1104" y="3120"/>
              <a:ext cx="96" cy="96"/>
            </a:xfrm>
            <a:prstGeom prst="ellipse">
              <a:avLst/>
            </a:prstGeom>
            <a:noFill/>
            <a:ln w="28575">
              <a:solidFill>
                <a:schemeClr val="tx1"/>
              </a:solidFill>
              <a:round/>
              <a:headEnd/>
              <a:tailEnd/>
            </a:ln>
          </p:spPr>
          <p:txBody>
            <a:bodyPr wrap="none" anchor="ctr"/>
            <a:lstStyle/>
            <a:p>
              <a:endParaRPr lang="es-ES"/>
            </a:p>
          </p:txBody>
        </p:sp>
        <p:sp>
          <p:nvSpPr>
            <p:cNvPr id="5150" name="Line 14"/>
            <p:cNvSpPr>
              <a:spLocks noChangeShapeType="1"/>
            </p:cNvSpPr>
            <p:nvPr/>
          </p:nvSpPr>
          <p:spPr bwMode="auto">
            <a:xfrm>
              <a:off x="1920" y="3168"/>
              <a:ext cx="480" cy="0"/>
            </a:xfrm>
            <a:prstGeom prst="line">
              <a:avLst/>
            </a:prstGeom>
            <a:noFill/>
            <a:ln w="19050">
              <a:solidFill>
                <a:schemeClr val="tx1"/>
              </a:solidFill>
              <a:round/>
              <a:headEnd/>
              <a:tailEnd/>
            </a:ln>
          </p:spPr>
          <p:txBody>
            <a:bodyPr/>
            <a:lstStyle/>
            <a:p>
              <a:endParaRPr lang="es-ES"/>
            </a:p>
          </p:txBody>
        </p:sp>
        <p:sp>
          <p:nvSpPr>
            <p:cNvPr id="5151" name="Arc 15"/>
            <p:cNvSpPr>
              <a:spLocks/>
            </p:cNvSpPr>
            <p:nvPr/>
          </p:nvSpPr>
          <p:spPr bwMode="auto">
            <a:xfrm rot="5495221" flipH="1">
              <a:off x="1368" y="2760"/>
              <a:ext cx="336" cy="38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tx1"/>
              </a:solidFill>
              <a:prstDash val="dash"/>
              <a:round/>
              <a:headEnd/>
              <a:tailEnd type="triangle" w="med" len="med"/>
            </a:ln>
          </p:spPr>
          <p:txBody>
            <a:bodyPr wrap="none" anchor="ctr"/>
            <a:lstStyle/>
            <a:p>
              <a:endParaRPr lang="es-ES"/>
            </a:p>
          </p:txBody>
        </p:sp>
      </p:grpSp>
      <p:grpSp>
        <p:nvGrpSpPr>
          <p:cNvPr id="5132" name="Group 16"/>
          <p:cNvGrpSpPr>
            <a:grpSpLocks/>
          </p:cNvGrpSpPr>
          <p:nvPr/>
        </p:nvGrpSpPr>
        <p:grpSpPr bwMode="auto">
          <a:xfrm>
            <a:off x="5716588" y="3889375"/>
            <a:ext cx="3122612" cy="1524000"/>
            <a:chOff x="3049" y="2352"/>
            <a:chExt cx="1967" cy="960"/>
          </a:xfrm>
        </p:grpSpPr>
        <p:sp>
          <p:nvSpPr>
            <p:cNvPr id="5135" name="Text Box 17"/>
            <p:cNvSpPr txBox="1">
              <a:spLocks noChangeArrowheads="1"/>
            </p:cNvSpPr>
            <p:nvPr/>
          </p:nvSpPr>
          <p:spPr bwMode="auto">
            <a:xfrm>
              <a:off x="3049" y="2352"/>
              <a:ext cx="1967" cy="250"/>
            </a:xfrm>
            <a:prstGeom prst="rect">
              <a:avLst/>
            </a:prstGeom>
            <a:noFill/>
            <a:ln w="12700">
              <a:noFill/>
              <a:miter lim="800000"/>
              <a:headEnd/>
              <a:tailEnd/>
            </a:ln>
          </p:spPr>
          <p:txBody>
            <a:bodyPr wrap="none">
              <a:spAutoFit/>
            </a:bodyPr>
            <a:lstStyle/>
            <a:p>
              <a:pPr algn="ctr">
                <a:spcBef>
                  <a:spcPct val="0"/>
                </a:spcBef>
                <a:spcAft>
                  <a:spcPct val="0"/>
                </a:spcAft>
                <a:buClrTx/>
                <a:buSzTx/>
                <a:buFontTx/>
                <a:buNone/>
              </a:pPr>
              <a:r>
                <a:rPr lang="en-US" sz="2000" b="0">
                  <a:solidFill>
                    <a:srgbClr val="0000B6"/>
                  </a:solidFill>
                  <a:latin typeface="Arial" charset="0"/>
                </a:rPr>
                <a:t>Cerrado (on) (</a:t>
              </a:r>
              <a:r>
                <a:rPr lang="en-US" sz="2000" b="0">
                  <a:solidFill>
                    <a:schemeClr val="accent1"/>
                  </a:solidFill>
                  <a:latin typeface="Arial" charset="0"/>
                </a:rPr>
                <a:t>puerta = ‘1’</a:t>
              </a:r>
              <a:r>
                <a:rPr lang="en-US" sz="2000" b="0">
                  <a:solidFill>
                    <a:schemeClr val="accent2"/>
                  </a:solidFill>
                  <a:latin typeface="Arial" charset="0"/>
                </a:rPr>
                <a:t>)</a:t>
              </a:r>
            </a:p>
          </p:txBody>
        </p:sp>
        <p:sp>
          <p:nvSpPr>
            <p:cNvPr id="5136" name="Text Box 18"/>
            <p:cNvSpPr txBox="1">
              <a:spLocks noChangeArrowheads="1"/>
            </p:cNvSpPr>
            <p:nvPr/>
          </p:nvSpPr>
          <p:spPr bwMode="auto">
            <a:xfrm>
              <a:off x="3744" y="2688"/>
              <a:ext cx="432" cy="231"/>
            </a:xfrm>
            <a:prstGeom prst="rect">
              <a:avLst/>
            </a:prstGeom>
            <a:noFill/>
            <a:ln w="12700">
              <a:noFill/>
              <a:miter lim="800000"/>
              <a:headEnd/>
              <a:tailEnd/>
            </a:ln>
          </p:spPr>
          <p:txBody>
            <a:bodyPr>
              <a:spAutoFit/>
            </a:bodyPr>
            <a:lstStyle/>
            <a:p>
              <a:pPr>
                <a:spcBef>
                  <a:spcPct val="0"/>
                </a:spcBef>
                <a:spcAft>
                  <a:spcPct val="0"/>
                </a:spcAft>
                <a:buClrTx/>
                <a:buSzTx/>
                <a:buFontTx/>
                <a:buNone/>
              </a:pPr>
              <a:r>
                <a:rPr lang="en-US" sz="1800" b="0">
                  <a:solidFill>
                    <a:schemeClr val="tx1"/>
                  </a:solidFill>
                  <a:latin typeface="Arial" charset="0"/>
                </a:rPr>
                <a:t>R</a:t>
              </a:r>
              <a:r>
                <a:rPr lang="en-US" sz="1800" b="0" baseline="-25000">
                  <a:solidFill>
                    <a:schemeClr val="tx1"/>
                  </a:solidFill>
                  <a:latin typeface="Arial" charset="0"/>
                </a:rPr>
                <a:t>on</a:t>
              </a:r>
            </a:p>
          </p:txBody>
        </p:sp>
        <p:sp>
          <p:nvSpPr>
            <p:cNvPr id="5137" name="Line 19"/>
            <p:cNvSpPr>
              <a:spLocks noChangeShapeType="1"/>
            </p:cNvSpPr>
            <p:nvPr/>
          </p:nvSpPr>
          <p:spPr bwMode="auto">
            <a:xfrm>
              <a:off x="3360" y="3168"/>
              <a:ext cx="336" cy="0"/>
            </a:xfrm>
            <a:prstGeom prst="line">
              <a:avLst/>
            </a:prstGeom>
            <a:noFill/>
            <a:ln w="19050">
              <a:solidFill>
                <a:schemeClr val="tx1"/>
              </a:solidFill>
              <a:round/>
              <a:headEnd/>
              <a:tailEnd/>
            </a:ln>
          </p:spPr>
          <p:txBody>
            <a:bodyPr/>
            <a:lstStyle/>
            <a:p>
              <a:endParaRPr lang="es-ES"/>
            </a:p>
          </p:txBody>
        </p:sp>
        <p:sp>
          <p:nvSpPr>
            <p:cNvPr id="5138" name="Line 20"/>
            <p:cNvSpPr>
              <a:spLocks noChangeShapeType="1"/>
            </p:cNvSpPr>
            <p:nvPr/>
          </p:nvSpPr>
          <p:spPr bwMode="auto">
            <a:xfrm flipH="1">
              <a:off x="3696" y="3024"/>
              <a:ext cx="48" cy="144"/>
            </a:xfrm>
            <a:prstGeom prst="line">
              <a:avLst/>
            </a:prstGeom>
            <a:noFill/>
            <a:ln w="19050">
              <a:solidFill>
                <a:schemeClr val="tx1"/>
              </a:solidFill>
              <a:round/>
              <a:headEnd/>
              <a:tailEnd/>
            </a:ln>
          </p:spPr>
          <p:txBody>
            <a:bodyPr/>
            <a:lstStyle/>
            <a:p>
              <a:endParaRPr lang="es-ES"/>
            </a:p>
          </p:txBody>
        </p:sp>
        <p:sp>
          <p:nvSpPr>
            <p:cNvPr id="5139" name="Line 21"/>
            <p:cNvSpPr>
              <a:spLocks noChangeShapeType="1"/>
            </p:cNvSpPr>
            <p:nvPr/>
          </p:nvSpPr>
          <p:spPr bwMode="auto">
            <a:xfrm>
              <a:off x="3744" y="3024"/>
              <a:ext cx="96" cy="288"/>
            </a:xfrm>
            <a:prstGeom prst="line">
              <a:avLst/>
            </a:prstGeom>
            <a:noFill/>
            <a:ln w="19050">
              <a:solidFill>
                <a:schemeClr val="tx1"/>
              </a:solidFill>
              <a:round/>
              <a:headEnd/>
              <a:tailEnd/>
            </a:ln>
          </p:spPr>
          <p:txBody>
            <a:bodyPr/>
            <a:lstStyle/>
            <a:p>
              <a:endParaRPr lang="es-ES"/>
            </a:p>
          </p:txBody>
        </p:sp>
        <p:sp>
          <p:nvSpPr>
            <p:cNvPr id="5140" name="Line 22"/>
            <p:cNvSpPr>
              <a:spLocks noChangeShapeType="1"/>
            </p:cNvSpPr>
            <p:nvPr/>
          </p:nvSpPr>
          <p:spPr bwMode="auto">
            <a:xfrm flipH="1">
              <a:off x="3840" y="3024"/>
              <a:ext cx="96" cy="288"/>
            </a:xfrm>
            <a:prstGeom prst="line">
              <a:avLst/>
            </a:prstGeom>
            <a:noFill/>
            <a:ln w="19050">
              <a:solidFill>
                <a:schemeClr val="tx1"/>
              </a:solidFill>
              <a:round/>
              <a:headEnd/>
              <a:tailEnd/>
            </a:ln>
          </p:spPr>
          <p:txBody>
            <a:bodyPr/>
            <a:lstStyle/>
            <a:p>
              <a:endParaRPr lang="es-ES"/>
            </a:p>
          </p:txBody>
        </p:sp>
        <p:sp>
          <p:nvSpPr>
            <p:cNvPr id="5141" name="Line 23"/>
            <p:cNvSpPr>
              <a:spLocks noChangeShapeType="1"/>
            </p:cNvSpPr>
            <p:nvPr/>
          </p:nvSpPr>
          <p:spPr bwMode="auto">
            <a:xfrm>
              <a:off x="3936" y="3024"/>
              <a:ext cx="96" cy="288"/>
            </a:xfrm>
            <a:prstGeom prst="line">
              <a:avLst/>
            </a:prstGeom>
            <a:noFill/>
            <a:ln w="19050">
              <a:solidFill>
                <a:schemeClr val="tx1"/>
              </a:solidFill>
              <a:round/>
              <a:headEnd/>
              <a:tailEnd/>
            </a:ln>
          </p:spPr>
          <p:txBody>
            <a:bodyPr/>
            <a:lstStyle/>
            <a:p>
              <a:endParaRPr lang="es-ES"/>
            </a:p>
          </p:txBody>
        </p:sp>
        <p:sp>
          <p:nvSpPr>
            <p:cNvPr id="5142" name="Line 24"/>
            <p:cNvSpPr>
              <a:spLocks noChangeShapeType="1"/>
            </p:cNvSpPr>
            <p:nvPr/>
          </p:nvSpPr>
          <p:spPr bwMode="auto">
            <a:xfrm flipH="1">
              <a:off x="4032" y="3024"/>
              <a:ext cx="96" cy="288"/>
            </a:xfrm>
            <a:prstGeom prst="line">
              <a:avLst/>
            </a:prstGeom>
            <a:noFill/>
            <a:ln w="19050">
              <a:solidFill>
                <a:schemeClr val="tx1"/>
              </a:solidFill>
              <a:round/>
              <a:headEnd/>
              <a:tailEnd/>
            </a:ln>
          </p:spPr>
          <p:txBody>
            <a:bodyPr/>
            <a:lstStyle/>
            <a:p>
              <a:endParaRPr lang="es-ES"/>
            </a:p>
          </p:txBody>
        </p:sp>
        <p:sp>
          <p:nvSpPr>
            <p:cNvPr id="5143" name="Line 25"/>
            <p:cNvSpPr>
              <a:spLocks noChangeShapeType="1"/>
            </p:cNvSpPr>
            <p:nvPr/>
          </p:nvSpPr>
          <p:spPr bwMode="auto">
            <a:xfrm>
              <a:off x="4128" y="3024"/>
              <a:ext cx="96" cy="288"/>
            </a:xfrm>
            <a:prstGeom prst="line">
              <a:avLst/>
            </a:prstGeom>
            <a:noFill/>
            <a:ln w="19050">
              <a:solidFill>
                <a:schemeClr val="tx1"/>
              </a:solidFill>
              <a:round/>
              <a:headEnd/>
              <a:tailEnd/>
            </a:ln>
          </p:spPr>
          <p:txBody>
            <a:bodyPr/>
            <a:lstStyle/>
            <a:p>
              <a:endParaRPr lang="es-ES"/>
            </a:p>
          </p:txBody>
        </p:sp>
        <p:sp>
          <p:nvSpPr>
            <p:cNvPr id="5144" name="Line 26"/>
            <p:cNvSpPr>
              <a:spLocks noChangeShapeType="1"/>
            </p:cNvSpPr>
            <p:nvPr/>
          </p:nvSpPr>
          <p:spPr bwMode="auto">
            <a:xfrm flipH="1">
              <a:off x="4224" y="3168"/>
              <a:ext cx="48" cy="144"/>
            </a:xfrm>
            <a:prstGeom prst="line">
              <a:avLst/>
            </a:prstGeom>
            <a:noFill/>
            <a:ln w="19050">
              <a:solidFill>
                <a:schemeClr val="tx1"/>
              </a:solidFill>
              <a:round/>
              <a:headEnd/>
              <a:tailEnd/>
            </a:ln>
          </p:spPr>
          <p:txBody>
            <a:bodyPr/>
            <a:lstStyle/>
            <a:p>
              <a:endParaRPr lang="es-ES"/>
            </a:p>
          </p:txBody>
        </p:sp>
        <p:sp>
          <p:nvSpPr>
            <p:cNvPr id="5145" name="Line 27"/>
            <p:cNvSpPr>
              <a:spLocks noChangeShapeType="1"/>
            </p:cNvSpPr>
            <p:nvPr/>
          </p:nvSpPr>
          <p:spPr bwMode="auto">
            <a:xfrm>
              <a:off x="4272" y="3168"/>
              <a:ext cx="336" cy="0"/>
            </a:xfrm>
            <a:prstGeom prst="line">
              <a:avLst/>
            </a:prstGeom>
            <a:noFill/>
            <a:ln w="19050">
              <a:solidFill>
                <a:schemeClr val="tx1"/>
              </a:solidFill>
              <a:round/>
              <a:headEnd/>
              <a:tailEnd/>
            </a:ln>
          </p:spPr>
          <p:txBody>
            <a:bodyPr/>
            <a:lstStyle/>
            <a:p>
              <a:endParaRPr lang="es-ES"/>
            </a:p>
          </p:txBody>
        </p:sp>
      </p:grpSp>
      <p:sp>
        <p:nvSpPr>
          <p:cNvPr id="5133" name="Rectangle 28"/>
          <p:cNvSpPr>
            <a:spLocks noGrp="1" noChangeArrowheads="1"/>
          </p:cNvSpPr>
          <p:nvPr>
            <p:ph type="title"/>
          </p:nvPr>
        </p:nvSpPr>
        <p:spPr/>
        <p:txBody>
          <a:bodyPr/>
          <a:lstStyle/>
          <a:p>
            <a:r>
              <a:rPr lang="es-ES_tradnl" smtClean="0"/>
              <a:t>Modelo de interruptor nMOS</a:t>
            </a:r>
          </a:p>
        </p:txBody>
      </p:sp>
      <p:graphicFrame>
        <p:nvGraphicFramePr>
          <p:cNvPr id="5122" name="Object 29"/>
          <p:cNvGraphicFramePr>
            <a:graphicFrameLocks noChangeAspect="1"/>
          </p:cNvGraphicFramePr>
          <p:nvPr>
            <p:ph idx="1"/>
          </p:nvPr>
        </p:nvGraphicFramePr>
        <p:xfrm>
          <a:off x="3775075" y="1889125"/>
          <a:ext cx="1522413" cy="1039813"/>
        </p:xfrm>
        <a:graphic>
          <a:graphicData uri="http://schemas.openxmlformats.org/presentationml/2006/ole">
            <p:oleObj spid="_x0000_s5122" name="Visio" r:id="rId4" imgW="511872" imgH="349904" progId="Visio.Drawing.11">
              <p:embed/>
            </p:oleObj>
          </a:graphicData>
        </a:graphic>
      </p:graphicFrame>
      <p:sp>
        <p:nvSpPr>
          <p:cNvPr id="5134" name="AutoShape 30"/>
          <p:cNvSpPr>
            <a:spLocks noChangeArrowheads="1"/>
          </p:cNvSpPr>
          <p:nvPr/>
        </p:nvSpPr>
        <p:spPr bwMode="auto">
          <a:xfrm>
            <a:off x="4032250" y="3386138"/>
            <a:ext cx="1255713" cy="92868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2354 w 21600"/>
              <a:gd name="T13" fmla="*/ 12750 h 21600"/>
              <a:gd name="T14" fmla="*/ 19246 w 21600"/>
              <a:gd name="T15" fmla="*/ 19125 h 21600"/>
            </a:gdLst>
            <a:ahLst/>
            <a:cxnLst>
              <a:cxn ang="T8">
                <a:pos x="T0" y="T1"/>
              </a:cxn>
              <a:cxn ang="T9">
                <a:pos x="T2" y="T3"/>
              </a:cxn>
              <a:cxn ang="T10">
                <a:pos x="T4" y="T5"/>
              </a:cxn>
              <a:cxn ang="T11">
                <a:pos x="T6" y="T7"/>
              </a:cxn>
            </a:cxnLst>
            <a:rect l="T12" t="T13" r="T14" b="T15"/>
            <a:pathLst>
              <a:path w="21600" h="21600">
                <a:moveTo>
                  <a:pt x="10800" y="0"/>
                </a:moveTo>
                <a:lnTo>
                  <a:pt x="6963" y="6171"/>
                </a:lnTo>
                <a:lnTo>
                  <a:pt x="8640" y="6171"/>
                </a:lnTo>
                <a:lnTo>
                  <a:pt x="8640" y="12750"/>
                </a:lnTo>
                <a:lnTo>
                  <a:pt x="4182" y="12750"/>
                </a:lnTo>
                <a:lnTo>
                  <a:pt x="4182" y="10275"/>
                </a:lnTo>
                <a:lnTo>
                  <a:pt x="0" y="15938"/>
                </a:lnTo>
                <a:lnTo>
                  <a:pt x="4182" y="21600"/>
                </a:lnTo>
                <a:lnTo>
                  <a:pt x="4182" y="19125"/>
                </a:lnTo>
                <a:lnTo>
                  <a:pt x="17418" y="19125"/>
                </a:lnTo>
                <a:lnTo>
                  <a:pt x="17418" y="21600"/>
                </a:lnTo>
                <a:lnTo>
                  <a:pt x="21600" y="15938"/>
                </a:lnTo>
                <a:lnTo>
                  <a:pt x="17418" y="10275"/>
                </a:lnTo>
                <a:lnTo>
                  <a:pt x="17418" y="12750"/>
                </a:lnTo>
                <a:lnTo>
                  <a:pt x="12960" y="12750"/>
                </a:lnTo>
                <a:lnTo>
                  <a:pt x="12960" y="6171"/>
                </a:lnTo>
                <a:lnTo>
                  <a:pt x="14637" y="6171"/>
                </a:lnTo>
                <a:close/>
              </a:path>
            </a:pathLst>
          </a:custGeom>
          <a:solidFill>
            <a:srgbClr val="FFCCCC"/>
          </a:solidFill>
          <a:ln w="9525" algn="ctr">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16</a:t>
            </a:fld>
            <a:endParaRPr lang="es-ES" dirty="0" smtClean="0"/>
          </a:p>
        </p:txBody>
      </p:sp>
      <p:sp>
        <p:nvSpPr>
          <p:cNvPr id="6148" name="Text Box 2"/>
          <p:cNvSpPr txBox="1">
            <a:spLocks noChangeArrowheads="1"/>
          </p:cNvSpPr>
          <p:nvPr/>
        </p:nvSpPr>
        <p:spPr bwMode="auto">
          <a:xfrm>
            <a:off x="4241800" y="1492250"/>
            <a:ext cx="903288" cy="396875"/>
          </a:xfrm>
          <a:prstGeom prst="rect">
            <a:avLst/>
          </a:prstGeom>
          <a:noFill/>
          <a:ln w="12700">
            <a:noFill/>
            <a:miter lim="800000"/>
            <a:headEnd/>
            <a:tailEnd/>
          </a:ln>
        </p:spPr>
        <p:txBody>
          <a:bodyPr wrap="none">
            <a:spAutoFit/>
          </a:bodyPr>
          <a:lstStyle/>
          <a:p>
            <a:pPr>
              <a:spcBef>
                <a:spcPct val="0"/>
              </a:spcBef>
              <a:spcAft>
                <a:spcPct val="0"/>
              </a:spcAft>
              <a:buClrTx/>
              <a:buSzTx/>
              <a:buFontTx/>
              <a:buNone/>
            </a:pPr>
            <a:r>
              <a:rPr lang="en-US" sz="2000" b="0">
                <a:solidFill>
                  <a:schemeClr val="accent1"/>
                </a:solidFill>
                <a:latin typeface="Arial" charset="0"/>
              </a:rPr>
              <a:t>puerta</a:t>
            </a:r>
          </a:p>
        </p:txBody>
      </p:sp>
      <p:sp>
        <p:nvSpPr>
          <p:cNvPr id="6149" name="Text Box 3"/>
          <p:cNvSpPr txBox="1">
            <a:spLocks noChangeArrowheads="1"/>
          </p:cNvSpPr>
          <p:nvPr/>
        </p:nvSpPr>
        <p:spPr bwMode="auto">
          <a:xfrm>
            <a:off x="2587625" y="2559050"/>
            <a:ext cx="974725" cy="396875"/>
          </a:xfrm>
          <a:prstGeom prst="rect">
            <a:avLst/>
          </a:prstGeom>
          <a:noFill/>
          <a:ln w="12700">
            <a:noFill/>
            <a:miter lim="800000"/>
            <a:headEnd/>
            <a:tailEnd/>
          </a:ln>
        </p:spPr>
        <p:txBody>
          <a:bodyPr wrap="none">
            <a:spAutoFit/>
          </a:bodyPr>
          <a:lstStyle/>
          <a:p>
            <a:pPr algn="ctr">
              <a:spcBef>
                <a:spcPct val="0"/>
              </a:spcBef>
              <a:spcAft>
                <a:spcPct val="0"/>
              </a:spcAft>
              <a:buClrTx/>
              <a:buSzTx/>
              <a:buFontTx/>
              <a:buNone/>
            </a:pPr>
            <a:r>
              <a:rPr lang="en-US" sz="2000" b="0">
                <a:solidFill>
                  <a:srgbClr val="009900"/>
                </a:solidFill>
                <a:latin typeface="Arial" charset="0"/>
              </a:rPr>
              <a:t>Fuente</a:t>
            </a:r>
          </a:p>
        </p:txBody>
      </p:sp>
      <p:sp>
        <p:nvSpPr>
          <p:cNvPr id="6150" name="Text Box 4"/>
          <p:cNvSpPr txBox="1">
            <a:spLocks noChangeArrowheads="1"/>
          </p:cNvSpPr>
          <p:nvPr/>
        </p:nvSpPr>
        <p:spPr bwMode="auto">
          <a:xfrm>
            <a:off x="5413375" y="2559050"/>
            <a:ext cx="1243013" cy="396875"/>
          </a:xfrm>
          <a:prstGeom prst="rect">
            <a:avLst/>
          </a:prstGeom>
          <a:noFill/>
          <a:ln w="12700">
            <a:noFill/>
            <a:miter lim="800000"/>
            <a:headEnd/>
            <a:tailEnd/>
          </a:ln>
        </p:spPr>
        <p:txBody>
          <a:bodyPr wrap="none">
            <a:spAutoFit/>
          </a:bodyPr>
          <a:lstStyle/>
          <a:p>
            <a:pPr algn="ctr">
              <a:spcBef>
                <a:spcPct val="0"/>
              </a:spcBef>
              <a:spcAft>
                <a:spcPct val="0"/>
              </a:spcAft>
              <a:buClrTx/>
              <a:buSzTx/>
              <a:buFontTx/>
              <a:buNone/>
            </a:pPr>
            <a:r>
              <a:rPr lang="en-US" sz="2000" b="0">
                <a:solidFill>
                  <a:srgbClr val="009900"/>
                </a:solidFill>
                <a:latin typeface="Arial" charset="0"/>
              </a:rPr>
              <a:t>Drenador</a:t>
            </a:r>
          </a:p>
        </p:txBody>
      </p:sp>
      <p:sp>
        <p:nvSpPr>
          <p:cNvPr id="6151" name="Text Box 5"/>
          <p:cNvSpPr txBox="1">
            <a:spLocks noChangeArrowheads="1"/>
          </p:cNvSpPr>
          <p:nvPr/>
        </p:nvSpPr>
        <p:spPr bwMode="auto">
          <a:xfrm>
            <a:off x="2641600" y="1522413"/>
            <a:ext cx="1066800" cy="366712"/>
          </a:xfrm>
          <a:prstGeom prst="rect">
            <a:avLst/>
          </a:prstGeom>
          <a:noFill/>
          <a:ln w="12700">
            <a:noFill/>
            <a:miter lim="800000"/>
            <a:headEnd/>
            <a:tailEnd/>
          </a:ln>
        </p:spPr>
        <p:txBody>
          <a:bodyPr>
            <a:spAutoFit/>
          </a:bodyPr>
          <a:lstStyle/>
          <a:p>
            <a:pPr>
              <a:spcBef>
                <a:spcPct val="0"/>
              </a:spcBef>
              <a:spcAft>
                <a:spcPct val="0"/>
              </a:spcAft>
              <a:buClrTx/>
              <a:buSzTx/>
              <a:buFontTx/>
              <a:buNone/>
            </a:pPr>
            <a:r>
              <a:rPr lang="en-US" sz="1800">
                <a:solidFill>
                  <a:schemeClr val="tx1"/>
                </a:solidFill>
                <a:latin typeface="Arial" charset="0"/>
              </a:rPr>
              <a:t>| V</a:t>
            </a:r>
            <a:r>
              <a:rPr lang="en-US" sz="1800" baseline="-25000">
                <a:solidFill>
                  <a:schemeClr val="tx1"/>
                </a:solidFill>
                <a:latin typeface="Arial" charset="0"/>
              </a:rPr>
              <a:t>GS </a:t>
            </a:r>
            <a:r>
              <a:rPr lang="en-US" sz="1800">
                <a:solidFill>
                  <a:schemeClr val="tx1"/>
                </a:solidFill>
                <a:latin typeface="Arial" charset="0"/>
              </a:rPr>
              <a:t>|</a:t>
            </a:r>
          </a:p>
        </p:txBody>
      </p:sp>
      <p:cxnSp>
        <p:nvCxnSpPr>
          <p:cNvPr id="6152" name="AutoShape 6"/>
          <p:cNvCxnSpPr>
            <a:cxnSpLocks noChangeShapeType="1"/>
            <a:endCxn id="6149" idx="0"/>
          </p:cNvCxnSpPr>
          <p:nvPr/>
        </p:nvCxnSpPr>
        <p:spPr bwMode="auto">
          <a:xfrm rot="10800000" flipV="1">
            <a:off x="3074988" y="1644650"/>
            <a:ext cx="1146175" cy="914400"/>
          </a:xfrm>
          <a:prstGeom prst="curvedConnector2">
            <a:avLst/>
          </a:prstGeom>
          <a:noFill/>
          <a:ln w="12700">
            <a:solidFill>
              <a:srgbClr val="FF3300"/>
            </a:solidFill>
            <a:round/>
            <a:headEnd type="triangle" w="med" len="med"/>
            <a:tailEnd/>
          </a:ln>
        </p:spPr>
      </p:cxnSp>
      <p:grpSp>
        <p:nvGrpSpPr>
          <p:cNvPr id="6153" name="Group 7"/>
          <p:cNvGrpSpPr>
            <a:grpSpLocks/>
          </p:cNvGrpSpPr>
          <p:nvPr/>
        </p:nvGrpSpPr>
        <p:grpSpPr bwMode="auto">
          <a:xfrm>
            <a:off x="655638" y="3889375"/>
            <a:ext cx="3036887" cy="1295400"/>
            <a:chOff x="722" y="2400"/>
            <a:chExt cx="1913" cy="816"/>
          </a:xfrm>
        </p:grpSpPr>
        <p:sp>
          <p:nvSpPr>
            <p:cNvPr id="6170" name="Text Box 8"/>
            <p:cNvSpPr txBox="1">
              <a:spLocks noChangeArrowheads="1"/>
            </p:cNvSpPr>
            <p:nvPr/>
          </p:nvSpPr>
          <p:spPr bwMode="auto">
            <a:xfrm>
              <a:off x="722" y="2400"/>
              <a:ext cx="1913" cy="250"/>
            </a:xfrm>
            <a:prstGeom prst="rect">
              <a:avLst/>
            </a:prstGeom>
            <a:noFill/>
            <a:ln w="12700">
              <a:noFill/>
              <a:miter lim="800000"/>
              <a:headEnd/>
              <a:tailEnd/>
            </a:ln>
          </p:spPr>
          <p:txBody>
            <a:bodyPr wrap="none">
              <a:spAutoFit/>
            </a:bodyPr>
            <a:lstStyle/>
            <a:p>
              <a:pPr algn="ctr">
                <a:spcBef>
                  <a:spcPct val="0"/>
                </a:spcBef>
                <a:spcAft>
                  <a:spcPct val="0"/>
                </a:spcAft>
                <a:buClrTx/>
                <a:buSzTx/>
                <a:buFontTx/>
                <a:buNone/>
              </a:pPr>
              <a:r>
                <a:rPr lang="en-US" sz="2000" b="0">
                  <a:solidFill>
                    <a:srgbClr val="0000B6"/>
                  </a:solidFill>
                  <a:latin typeface="Arial" charset="0"/>
                </a:rPr>
                <a:t>Abierto (off) (</a:t>
              </a:r>
              <a:r>
                <a:rPr lang="en-US" sz="2000" b="0">
                  <a:solidFill>
                    <a:schemeClr val="accent1"/>
                  </a:solidFill>
                  <a:latin typeface="Arial" charset="0"/>
                </a:rPr>
                <a:t>Puerta = ‘1’</a:t>
              </a:r>
              <a:r>
                <a:rPr lang="en-US" sz="2000" b="0">
                  <a:solidFill>
                    <a:schemeClr val="accent2"/>
                  </a:solidFill>
                  <a:latin typeface="Arial" charset="0"/>
                </a:rPr>
                <a:t>)</a:t>
              </a:r>
            </a:p>
          </p:txBody>
        </p:sp>
        <p:sp>
          <p:nvSpPr>
            <p:cNvPr id="6171" name="Line 9"/>
            <p:cNvSpPr>
              <a:spLocks noChangeShapeType="1"/>
            </p:cNvSpPr>
            <p:nvPr/>
          </p:nvSpPr>
          <p:spPr bwMode="auto">
            <a:xfrm>
              <a:off x="768" y="3168"/>
              <a:ext cx="336" cy="0"/>
            </a:xfrm>
            <a:prstGeom prst="line">
              <a:avLst/>
            </a:prstGeom>
            <a:noFill/>
            <a:ln w="19050">
              <a:solidFill>
                <a:schemeClr val="tx1"/>
              </a:solidFill>
              <a:round/>
              <a:headEnd/>
              <a:tailEnd/>
            </a:ln>
          </p:spPr>
          <p:txBody>
            <a:bodyPr/>
            <a:lstStyle/>
            <a:p>
              <a:endParaRPr lang="es-ES"/>
            </a:p>
          </p:txBody>
        </p:sp>
        <p:sp>
          <p:nvSpPr>
            <p:cNvPr id="6172" name="Line 10"/>
            <p:cNvSpPr>
              <a:spLocks noChangeShapeType="1"/>
            </p:cNvSpPr>
            <p:nvPr/>
          </p:nvSpPr>
          <p:spPr bwMode="auto">
            <a:xfrm flipV="1">
              <a:off x="1200" y="2688"/>
              <a:ext cx="576" cy="480"/>
            </a:xfrm>
            <a:prstGeom prst="line">
              <a:avLst/>
            </a:prstGeom>
            <a:noFill/>
            <a:ln w="19050">
              <a:solidFill>
                <a:schemeClr val="tx1"/>
              </a:solidFill>
              <a:round/>
              <a:headEnd/>
              <a:tailEnd/>
            </a:ln>
          </p:spPr>
          <p:txBody>
            <a:bodyPr/>
            <a:lstStyle/>
            <a:p>
              <a:endParaRPr lang="es-ES"/>
            </a:p>
          </p:txBody>
        </p:sp>
        <p:sp>
          <p:nvSpPr>
            <p:cNvPr id="6173" name="Oval 11"/>
            <p:cNvSpPr>
              <a:spLocks noChangeArrowheads="1"/>
            </p:cNvSpPr>
            <p:nvPr/>
          </p:nvSpPr>
          <p:spPr bwMode="auto">
            <a:xfrm>
              <a:off x="1104" y="3120"/>
              <a:ext cx="96" cy="96"/>
            </a:xfrm>
            <a:prstGeom prst="ellipse">
              <a:avLst/>
            </a:prstGeom>
            <a:noFill/>
            <a:ln w="28575">
              <a:solidFill>
                <a:schemeClr val="tx1"/>
              </a:solidFill>
              <a:round/>
              <a:headEnd/>
              <a:tailEnd/>
            </a:ln>
          </p:spPr>
          <p:txBody>
            <a:bodyPr wrap="none" anchor="ctr"/>
            <a:lstStyle/>
            <a:p>
              <a:endParaRPr lang="es-ES"/>
            </a:p>
          </p:txBody>
        </p:sp>
        <p:sp>
          <p:nvSpPr>
            <p:cNvPr id="6174" name="Line 12"/>
            <p:cNvSpPr>
              <a:spLocks noChangeShapeType="1"/>
            </p:cNvSpPr>
            <p:nvPr/>
          </p:nvSpPr>
          <p:spPr bwMode="auto">
            <a:xfrm>
              <a:off x="1920" y="3168"/>
              <a:ext cx="480" cy="0"/>
            </a:xfrm>
            <a:prstGeom prst="line">
              <a:avLst/>
            </a:prstGeom>
            <a:noFill/>
            <a:ln w="19050">
              <a:solidFill>
                <a:schemeClr val="tx1"/>
              </a:solidFill>
              <a:round/>
              <a:headEnd/>
              <a:tailEnd/>
            </a:ln>
          </p:spPr>
          <p:txBody>
            <a:bodyPr/>
            <a:lstStyle/>
            <a:p>
              <a:endParaRPr lang="es-ES"/>
            </a:p>
          </p:txBody>
        </p:sp>
        <p:sp>
          <p:nvSpPr>
            <p:cNvPr id="6175" name="Arc 13"/>
            <p:cNvSpPr>
              <a:spLocks/>
            </p:cNvSpPr>
            <p:nvPr/>
          </p:nvSpPr>
          <p:spPr bwMode="auto">
            <a:xfrm rot="5495221" flipH="1">
              <a:off x="1368" y="2760"/>
              <a:ext cx="336" cy="38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chemeClr val="tx1"/>
              </a:solidFill>
              <a:prstDash val="dash"/>
              <a:round/>
              <a:headEnd/>
              <a:tailEnd type="triangle" w="med" len="med"/>
            </a:ln>
          </p:spPr>
          <p:txBody>
            <a:bodyPr wrap="none" anchor="ctr"/>
            <a:lstStyle/>
            <a:p>
              <a:endParaRPr lang="es-ES"/>
            </a:p>
          </p:txBody>
        </p:sp>
      </p:grpSp>
      <p:grpSp>
        <p:nvGrpSpPr>
          <p:cNvPr id="6154" name="Group 14"/>
          <p:cNvGrpSpPr>
            <a:grpSpLocks/>
          </p:cNvGrpSpPr>
          <p:nvPr/>
        </p:nvGrpSpPr>
        <p:grpSpPr bwMode="auto">
          <a:xfrm>
            <a:off x="5716588" y="3889375"/>
            <a:ext cx="3122612" cy="1524000"/>
            <a:chOff x="3049" y="2352"/>
            <a:chExt cx="1967" cy="960"/>
          </a:xfrm>
        </p:grpSpPr>
        <p:sp>
          <p:nvSpPr>
            <p:cNvPr id="6159" name="Text Box 15"/>
            <p:cNvSpPr txBox="1">
              <a:spLocks noChangeArrowheads="1"/>
            </p:cNvSpPr>
            <p:nvPr/>
          </p:nvSpPr>
          <p:spPr bwMode="auto">
            <a:xfrm>
              <a:off x="3049" y="2352"/>
              <a:ext cx="1967" cy="250"/>
            </a:xfrm>
            <a:prstGeom prst="rect">
              <a:avLst/>
            </a:prstGeom>
            <a:noFill/>
            <a:ln w="12700">
              <a:noFill/>
              <a:miter lim="800000"/>
              <a:headEnd/>
              <a:tailEnd/>
            </a:ln>
          </p:spPr>
          <p:txBody>
            <a:bodyPr wrap="none">
              <a:spAutoFit/>
            </a:bodyPr>
            <a:lstStyle/>
            <a:p>
              <a:pPr algn="ctr">
                <a:spcBef>
                  <a:spcPct val="0"/>
                </a:spcBef>
                <a:spcAft>
                  <a:spcPct val="0"/>
                </a:spcAft>
                <a:buClrTx/>
                <a:buSzTx/>
                <a:buFontTx/>
                <a:buNone/>
              </a:pPr>
              <a:r>
                <a:rPr lang="en-US" sz="2000" b="0">
                  <a:solidFill>
                    <a:srgbClr val="0000B6"/>
                  </a:solidFill>
                  <a:latin typeface="Arial" charset="0"/>
                </a:rPr>
                <a:t>Cerrado (on) (</a:t>
              </a:r>
              <a:r>
                <a:rPr lang="en-US" sz="2000" b="0">
                  <a:solidFill>
                    <a:schemeClr val="accent1"/>
                  </a:solidFill>
                  <a:latin typeface="Arial" charset="0"/>
                </a:rPr>
                <a:t>puerta = ‘0’</a:t>
              </a:r>
              <a:r>
                <a:rPr lang="en-US" sz="2000" b="0">
                  <a:solidFill>
                    <a:schemeClr val="accent2"/>
                  </a:solidFill>
                  <a:latin typeface="Arial" charset="0"/>
                </a:rPr>
                <a:t>)</a:t>
              </a:r>
            </a:p>
          </p:txBody>
        </p:sp>
        <p:sp>
          <p:nvSpPr>
            <p:cNvPr id="6160" name="Text Box 16"/>
            <p:cNvSpPr txBox="1">
              <a:spLocks noChangeArrowheads="1"/>
            </p:cNvSpPr>
            <p:nvPr/>
          </p:nvSpPr>
          <p:spPr bwMode="auto">
            <a:xfrm>
              <a:off x="3744" y="2688"/>
              <a:ext cx="432" cy="231"/>
            </a:xfrm>
            <a:prstGeom prst="rect">
              <a:avLst/>
            </a:prstGeom>
            <a:noFill/>
            <a:ln w="12700">
              <a:noFill/>
              <a:miter lim="800000"/>
              <a:headEnd/>
              <a:tailEnd/>
            </a:ln>
          </p:spPr>
          <p:txBody>
            <a:bodyPr>
              <a:spAutoFit/>
            </a:bodyPr>
            <a:lstStyle/>
            <a:p>
              <a:pPr>
                <a:spcBef>
                  <a:spcPct val="0"/>
                </a:spcBef>
                <a:spcAft>
                  <a:spcPct val="0"/>
                </a:spcAft>
                <a:buClrTx/>
                <a:buSzTx/>
                <a:buFontTx/>
                <a:buNone/>
              </a:pPr>
              <a:r>
                <a:rPr lang="en-US" sz="1800" b="0">
                  <a:solidFill>
                    <a:schemeClr val="tx1"/>
                  </a:solidFill>
                  <a:latin typeface="Arial" charset="0"/>
                </a:rPr>
                <a:t>R</a:t>
              </a:r>
              <a:r>
                <a:rPr lang="en-US" sz="1800" b="0" baseline="-25000">
                  <a:solidFill>
                    <a:schemeClr val="tx1"/>
                  </a:solidFill>
                  <a:latin typeface="Arial" charset="0"/>
                </a:rPr>
                <a:t>on</a:t>
              </a:r>
            </a:p>
          </p:txBody>
        </p:sp>
        <p:sp>
          <p:nvSpPr>
            <p:cNvPr id="6161" name="Line 17"/>
            <p:cNvSpPr>
              <a:spLocks noChangeShapeType="1"/>
            </p:cNvSpPr>
            <p:nvPr/>
          </p:nvSpPr>
          <p:spPr bwMode="auto">
            <a:xfrm>
              <a:off x="3360" y="3168"/>
              <a:ext cx="336" cy="0"/>
            </a:xfrm>
            <a:prstGeom prst="line">
              <a:avLst/>
            </a:prstGeom>
            <a:noFill/>
            <a:ln w="19050">
              <a:solidFill>
                <a:schemeClr val="tx1"/>
              </a:solidFill>
              <a:round/>
              <a:headEnd/>
              <a:tailEnd/>
            </a:ln>
          </p:spPr>
          <p:txBody>
            <a:bodyPr/>
            <a:lstStyle/>
            <a:p>
              <a:endParaRPr lang="es-ES"/>
            </a:p>
          </p:txBody>
        </p:sp>
        <p:sp>
          <p:nvSpPr>
            <p:cNvPr id="6162" name="Line 18"/>
            <p:cNvSpPr>
              <a:spLocks noChangeShapeType="1"/>
            </p:cNvSpPr>
            <p:nvPr/>
          </p:nvSpPr>
          <p:spPr bwMode="auto">
            <a:xfrm flipH="1">
              <a:off x="3696" y="3024"/>
              <a:ext cx="48" cy="144"/>
            </a:xfrm>
            <a:prstGeom prst="line">
              <a:avLst/>
            </a:prstGeom>
            <a:noFill/>
            <a:ln w="19050">
              <a:solidFill>
                <a:schemeClr val="tx1"/>
              </a:solidFill>
              <a:round/>
              <a:headEnd/>
              <a:tailEnd/>
            </a:ln>
          </p:spPr>
          <p:txBody>
            <a:bodyPr/>
            <a:lstStyle/>
            <a:p>
              <a:endParaRPr lang="es-ES"/>
            </a:p>
          </p:txBody>
        </p:sp>
        <p:sp>
          <p:nvSpPr>
            <p:cNvPr id="6163" name="Line 19"/>
            <p:cNvSpPr>
              <a:spLocks noChangeShapeType="1"/>
            </p:cNvSpPr>
            <p:nvPr/>
          </p:nvSpPr>
          <p:spPr bwMode="auto">
            <a:xfrm>
              <a:off x="3744" y="3024"/>
              <a:ext cx="96" cy="288"/>
            </a:xfrm>
            <a:prstGeom prst="line">
              <a:avLst/>
            </a:prstGeom>
            <a:noFill/>
            <a:ln w="19050">
              <a:solidFill>
                <a:schemeClr val="tx1"/>
              </a:solidFill>
              <a:round/>
              <a:headEnd/>
              <a:tailEnd/>
            </a:ln>
          </p:spPr>
          <p:txBody>
            <a:bodyPr/>
            <a:lstStyle/>
            <a:p>
              <a:endParaRPr lang="es-ES"/>
            </a:p>
          </p:txBody>
        </p:sp>
        <p:sp>
          <p:nvSpPr>
            <p:cNvPr id="6164" name="Line 20"/>
            <p:cNvSpPr>
              <a:spLocks noChangeShapeType="1"/>
            </p:cNvSpPr>
            <p:nvPr/>
          </p:nvSpPr>
          <p:spPr bwMode="auto">
            <a:xfrm flipH="1">
              <a:off x="3840" y="3024"/>
              <a:ext cx="96" cy="288"/>
            </a:xfrm>
            <a:prstGeom prst="line">
              <a:avLst/>
            </a:prstGeom>
            <a:noFill/>
            <a:ln w="19050">
              <a:solidFill>
                <a:schemeClr val="tx1"/>
              </a:solidFill>
              <a:round/>
              <a:headEnd/>
              <a:tailEnd/>
            </a:ln>
          </p:spPr>
          <p:txBody>
            <a:bodyPr/>
            <a:lstStyle/>
            <a:p>
              <a:endParaRPr lang="es-ES"/>
            </a:p>
          </p:txBody>
        </p:sp>
        <p:sp>
          <p:nvSpPr>
            <p:cNvPr id="6165" name="Line 21"/>
            <p:cNvSpPr>
              <a:spLocks noChangeShapeType="1"/>
            </p:cNvSpPr>
            <p:nvPr/>
          </p:nvSpPr>
          <p:spPr bwMode="auto">
            <a:xfrm>
              <a:off x="3936" y="3024"/>
              <a:ext cx="96" cy="288"/>
            </a:xfrm>
            <a:prstGeom prst="line">
              <a:avLst/>
            </a:prstGeom>
            <a:noFill/>
            <a:ln w="19050">
              <a:solidFill>
                <a:schemeClr val="tx1"/>
              </a:solidFill>
              <a:round/>
              <a:headEnd/>
              <a:tailEnd/>
            </a:ln>
          </p:spPr>
          <p:txBody>
            <a:bodyPr/>
            <a:lstStyle/>
            <a:p>
              <a:endParaRPr lang="es-ES"/>
            </a:p>
          </p:txBody>
        </p:sp>
        <p:sp>
          <p:nvSpPr>
            <p:cNvPr id="6166" name="Line 22"/>
            <p:cNvSpPr>
              <a:spLocks noChangeShapeType="1"/>
            </p:cNvSpPr>
            <p:nvPr/>
          </p:nvSpPr>
          <p:spPr bwMode="auto">
            <a:xfrm flipH="1">
              <a:off x="4032" y="3024"/>
              <a:ext cx="96" cy="288"/>
            </a:xfrm>
            <a:prstGeom prst="line">
              <a:avLst/>
            </a:prstGeom>
            <a:noFill/>
            <a:ln w="19050">
              <a:solidFill>
                <a:schemeClr val="tx1"/>
              </a:solidFill>
              <a:round/>
              <a:headEnd/>
              <a:tailEnd/>
            </a:ln>
          </p:spPr>
          <p:txBody>
            <a:bodyPr/>
            <a:lstStyle/>
            <a:p>
              <a:endParaRPr lang="es-ES"/>
            </a:p>
          </p:txBody>
        </p:sp>
        <p:sp>
          <p:nvSpPr>
            <p:cNvPr id="6167" name="Line 23"/>
            <p:cNvSpPr>
              <a:spLocks noChangeShapeType="1"/>
            </p:cNvSpPr>
            <p:nvPr/>
          </p:nvSpPr>
          <p:spPr bwMode="auto">
            <a:xfrm>
              <a:off x="4128" y="3024"/>
              <a:ext cx="96" cy="288"/>
            </a:xfrm>
            <a:prstGeom prst="line">
              <a:avLst/>
            </a:prstGeom>
            <a:noFill/>
            <a:ln w="19050">
              <a:solidFill>
                <a:schemeClr val="tx1"/>
              </a:solidFill>
              <a:round/>
              <a:headEnd/>
              <a:tailEnd/>
            </a:ln>
          </p:spPr>
          <p:txBody>
            <a:bodyPr/>
            <a:lstStyle/>
            <a:p>
              <a:endParaRPr lang="es-ES"/>
            </a:p>
          </p:txBody>
        </p:sp>
        <p:sp>
          <p:nvSpPr>
            <p:cNvPr id="6168" name="Line 24"/>
            <p:cNvSpPr>
              <a:spLocks noChangeShapeType="1"/>
            </p:cNvSpPr>
            <p:nvPr/>
          </p:nvSpPr>
          <p:spPr bwMode="auto">
            <a:xfrm flipH="1">
              <a:off x="4224" y="3168"/>
              <a:ext cx="48" cy="144"/>
            </a:xfrm>
            <a:prstGeom prst="line">
              <a:avLst/>
            </a:prstGeom>
            <a:noFill/>
            <a:ln w="19050">
              <a:solidFill>
                <a:schemeClr val="tx1"/>
              </a:solidFill>
              <a:round/>
              <a:headEnd/>
              <a:tailEnd/>
            </a:ln>
          </p:spPr>
          <p:txBody>
            <a:bodyPr/>
            <a:lstStyle/>
            <a:p>
              <a:endParaRPr lang="es-ES"/>
            </a:p>
          </p:txBody>
        </p:sp>
        <p:sp>
          <p:nvSpPr>
            <p:cNvPr id="6169" name="Line 25"/>
            <p:cNvSpPr>
              <a:spLocks noChangeShapeType="1"/>
            </p:cNvSpPr>
            <p:nvPr/>
          </p:nvSpPr>
          <p:spPr bwMode="auto">
            <a:xfrm>
              <a:off x="4272" y="3168"/>
              <a:ext cx="336" cy="0"/>
            </a:xfrm>
            <a:prstGeom prst="line">
              <a:avLst/>
            </a:prstGeom>
            <a:noFill/>
            <a:ln w="19050">
              <a:solidFill>
                <a:schemeClr val="tx1"/>
              </a:solidFill>
              <a:round/>
              <a:headEnd/>
              <a:tailEnd/>
            </a:ln>
          </p:spPr>
          <p:txBody>
            <a:bodyPr/>
            <a:lstStyle/>
            <a:p>
              <a:endParaRPr lang="es-ES"/>
            </a:p>
          </p:txBody>
        </p:sp>
      </p:grpSp>
      <p:sp>
        <p:nvSpPr>
          <p:cNvPr id="6155" name="Rectangle 26"/>
          <p:cNvSpPr>
            <a:spLocks noGrp="1" noChangeArrowheads="1"/>
          </p:cNvSpPr>
          <p:nvPr>
            <p:ph type="title"/>
          </p:nvPr>
        </p:nvSpPr>
        <p:spPr/>
        <p:txBody>
          <a:bodyPr/>
          <a:lstStyle/>
          <a:p>
            <a:r>
              <a:rPr lang="es-ES_tradnl" smtClean="0"/>
              <a:t>Modelo de interruptor pMOS</a:t>
            </a:r>
          </a:p>
        </p:txBody>
      </p:sp>
      <p:sp>
        <p:nvSpPr>
          <p:cNvPr id="6156" name="AutoShape 27"/>
          <p:cNvSpPr>
            <a:spLocks noChangeArrowheads="1"/>
          </p:cNvSpPr>
          <p:nvPr/>
        </p:nvSpPr>
        <p:spPr bwMode="auto">
          <a:xfrm>
            <a:off x="4032250" y="3386138"/>
            <a:ext cx="1255713" cy="92868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2354 w 21600"/>
              <a:gd name="T13" fmla="*/ 12750 h 21600"/>
              <a:gd name="T14" fmla="*/ 19246 w 21600"/>
              <a:gd name="T15" fmla="*/ 19125 h 21600"/>
            </a:gdLst>
            <a:ahLst/>
            <a:cxnLst>
              <a:cxn ang="T8">
                <a:pos x="T0" y="T1"/>
              </a:cxn>
              <a:cxn ang="T9">
                <a:pos x="T2" y="T3"/>
              </a:cxn>
              <a:cxn ang="T10">
                <a:pos x="T4" y="T5"/>
              </a:cxn>
              <a:cxn ang="T11">
                <a:pos x="T6" y="T7"/>
              </a:cxn>
            </a:cxnLst>
            <a:rect l="T12" t="T13" r="T14" b="T15"/>
            <a:pathLst>
              <a:path w="21600" h="21600">
                <a:moveTo>
                  <a:pt x="10800" y="0"/>
                </a:moveTo>
                <a:lnTo>
                  <a:pt x="6963" y="6171"/>
                </a:lnTo>
                <a:lnTo>
                  <a:pt x="8640" y="6171"/>
                </a:lnTo>
                <a:lnTo>
                  <a:pt x="8640" y="12750"/>
                </a:lnTo>
                <a:lnTo>
                  <a:pt x="4182" y="12750"/>
                </a:lnTo>
                <a:lnTo>
                  <a:pt x="4182" y="10275"/>
                </a:lnTo>
                <a:lnTo>
                  <a:pt x="0" y="15938"/>
                </a:lnTo>
                <a:lnTo>
                  <a:pt x="4182" y="21600"/>
                </a:lnTo>
                <a:lnTo>
                  <a:pt x="4182" y="19125"/>
                </a:lnTo>
                <a:lnTo>
                  <a:pt x="17418" y="19125"/>
                </a:lnTo>
                <a:lnTo>
                  <a:pt x="17418" y="21600"/>
                </a:lnTo>
                <a:lnTo>
                  <a:pt x="21600" y="15938"/>
                </a:lnTo>
                <a:lnTo>
                  <a:pt x="17418" y="10275"/>
                </a:lnTo>
                <a:lnTo>
                  <a:pt x="17418" y="12750"/>
                </a:lnTo>
                <a:lnTo>
                  <a:pt x="12960" y="12750"/>
                </a:lnTo>
                <a:lnTo>
                  <a:pt x="12960" y="6171"/>
                </a:lnTo>
                <a:lnTo>
                  <a:pt x="14637" y="6171"/>
                </a:lnTo>
                <a:close/>
              </a:path>
            </a:pathLst>
          </a:custGeom>
          <a:solidFill>
            <a:srgbClr val="FFCCCC"/>
          </a:solidFill>
          <a:ln w="9525" algn="ctr">
            <a:noFill/>
            <a:miter lim="800000"/>
            <a:headEnd/>
            <a:tailEnd/>
          </a:ln>
        </p:spPr>
        <p:txBody>
          <a:bodyPr wrap="none" anchor="ctr"/>
          <a:lstStyle/>
          <a:p>
            <a:endParaRPr lang="es-ES"/>
          </a:p>
        </p:txBody>
      </p:sp>
      <p:sp>
        <p:nvSpPr>
          <p:cNvPr id="6157" name="Text Box 28"/>
          <p:cNvSpPr txBox="1">
            <a:spLocks noChangeArrowheads="1"/>
          </p:cNvSpPr>
          <p:nvPr/>
        </p:nvSpPr>
        <p:spPr bwMode="auto">
          <a:xfrm>
            <a:off x="742950" y="5481638"/>
            <a:ext cx="3289300" cy="366712"/>
          </a:xfrm>
          <a:prstGeom prst="rect">
            <a:avLst/>
          </a:prstGeom>
          <a:noFill/>
          <a:ln w="12700">
            <a:noFill/>
            <a:miter lim="800000"/>
            <a:headEnd/>
            <a:tailEnd/>
          </a:ln>
        </p:spPr>
        <p:txBody>
          <a:bodyPr>
            <a:spAutoFit/>
          </a:bodyPr>
          <a:lstStyle/>
          <a:p>
            <a:pPr algn="ctr">
              <a:spcBef>
                <a:spcPct val="0"/>
              </a:spcBef>
              <a:spcAft>
                <a:spcPct val="0"/>
              </a:spcAft>
              <a:buClrTx/>
              <a:buSzTx/>
              <a:buFontTx/>
              <a:buNone/>
            </a:pPr>
            <a:r>
              <a:rPr lang="en-US" sz="1800">
                <a:solidFill>
                  <a:schemeClr val="tx1"/>
                </a:solidFill>
                <a:latin typeface="Arial" charset="0"/>
              </a:rPr>
              <a:t>| V</a:t>
            </a:r>
            <a:r>
              <a:rPr lang="en-US" sz="1800" baseline="-25000">
                <a:solidFill>
                  <a:schemeClr val="tx1"/>
                </a:solidFill>
                <a:latin typeface="Arial" charset="0"/>
              </a:rPr>
              <a:t>GS </a:t>
            </a:r>
            <a:r>
              <a:rPr lang="en-US" sz="1800">
                <a:solidFill>
                  <a:schemeClr val="tx1"/>
                </a:solidFill>
                <a:latin typeface="Arial" charset="0"/>
              </a:rPr>
              <a:t>| &gt; | V</a:t>
            </a:r>
            <a:r>
              <a:rPr lang="en-US" sz="2000" baseline="-25000">
                <a:solidFill>
                  <a:schemeClr val="tx1"/>
                </a:solidFill>
                <a:latin typeface="Arial" charset="0"/>
              </a:rPr>
              <a:t>th</a:t>
            </a:r>
            <a:r>
              <a:rPr lang="en-US" sz="1800" baseline="-25000">
                <a:solidFill>
                  <a:schemeClr val="tx1"/>
                </a:solidFill>
                <a:latin typeface="Arial" charset="0"/>
              </a:rPr>
              <a:t> </a:t>
            </a:r>
            <a:r>
              <a:rPr lang="en-US" sz="1800">
                <a:solidFill>
                  <a:schemeClr val="tx1"/>
                </a:solidFill>
                <a:latin typeface="Arial" charset="0"/>
              </a:rPr>
              <a:t>| </a:t>
            </a:r>
          </a:p>
        </p:txBody>
      </p:sp>
      <p:sp>
        <p:nvSpPr>
          <p:cNvPr id="6158" name="Text Box 29"/>
          <p:cNvSpPr txBox="1">
            <a:spLocks noChangeArrowheads="1"/>
          </p:cNvSpPr>
          <p:nvPr/>
        </p:nvSpPr>
        <p:spPr bwMode="auto">
          <a:xfrm>
            <a:off x="5688013" y="5481638"/>
            <a:ext cx="2819400" cy="366712"/>
          </a:xfrm>
          <a:prstGeom prst="rect">
            <a:avLst/>
          </a:prstGeom>
          <a:noFill/>
          <a:ln w="12700">
            <a:noFill/>
            <a:miter lim="800000"/>
            <a:headEnd/>
            <a:tailEnd/>
          </a:ln>
        </p:spPr>
        <p:txBody>
          <a:bodyPr>
            <a:spAutoFit/>
          </a:bodyPr>
          <a:lstStyle/>
          <a:p>
            <a:pPr algn="ctr">
              <a:spcBef>
                <a:spcPct val="0"/>
              </a:spcBef>
              <a:spcAft>
                <a:spcPct val="0"/>
              </a:spcAft>
              <a:buClrTx/>
              <a:buSzTx/>
              <a:buFontTx/>
              <a:buNone/>
            </a:pPr>
            <a:r>
              <a:rPr lang="en-US" sz="1800">
                <a:solidFill>
                  <a:schemeClr val="tx1"/>
                </a:solidFill>
                <a:latin typeface="Arial" charset="0"/>
              </a:rPr>
              <a:t>| V</a:t>
            </a:r>
            <a:r>
              <a:rPr lang="en-US" sz="1800" baseline="-25000">
                <a:solidFill>
                  <a:schemeClr val="tx1"/>
                </a:solidFill>
                <a:latin typeface="Arial" charset="0"/>
              </a:rPr>
              <a:t>GS </a:t>
            </a:r>
            <a:r>
              <a:rPr lang="en-US" sz="1800">
                <a:solidFill>
                  <a:schemeClr val="tx1"/>
                </a:solidFill>
                <a:latin typeface="Arial" charset="0"/>
              </a:rPr>
              <a:t>| &lt; |V</a:t>
            </a:r>
            <a:r>
              <a:rPr lang="en-US" sz="2000" baseline="-25000">
                <a:solidFill>
                  <a:schemeClr val="tx1"/>
                </a:solidFill>
                <a:latin typeface="Arial" charset="0"/>
              </a:rPr>
              <a:t>th</a:t>
            </a:r>
            <a:r>
              <a:rPr lang="en-US" sz="1800">
                <a:solidFill>
                  <a:schemeClr val="tx1"/>
                </a:solidFill>
                <a:latin typeface="Arial" charset="0"/>
              </a:rPr>
              <a:t>| </a:t>
            </a:r>
          </a:p>
        </p:txBody>
      </p:sp>
      <p:graphicFrame>
        <p:nvGraphicFramePr>
          <p:cNvPr id="6146" name="Object 30"/>
          <p:cNvGraphicFramePr>
            <a:graphicFrameLocks noChangeAspect="1"/>
          </p:cNvGraphicFramePr>
          <p:nvPr>
            <p:ph idx="1"/>
          </p:nvPr>
        </p:nvGraphicFramePr>
        <p:xfrm>
          <a:off x="3975100" y="2141538"/>
          <a:ext cx="1192213" cy="814387"/>
        </p:xfrm>
        <a:graphic>
          <a:graphicData uri="http://schemas.openxmlformats.org/presentationml/2006/ole">
            <p:oleObj spid="_x0000_s6146" name="Visio" r:id="rId4" imgW="511872" imgH="349904" progId="Visio.Drawing.11">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r>
              <a:rPr lang="es-ES" dirty="0" smtClean="0"/>
              <a:t>Resumen del  comportamiento digital del MOSFET</a:t>
            </a:r>
          </a:p>
        </p:txBody>
      </p:sp>
      <p:sp>
        <p:nvSpPr>
          <p:cNvPr id="29699"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17</a:t>
            </a:fld>
            <a:endParaRPr lang="es-ES" dirty="0" smtClean="0"/>
          </a:p>
        </p:txBody>
      </p:sp>
      <p:pic>
        <p:nvPicPr>
          <p:cNvPr id="29700" name="Picture 2"/>
          <p:cNvPicPr>
            <a:picLocks noChangeAspect="1" noChangeArrowheads="1"/>
          </p:cNvPicPr>
          <p:nvPr/>
        </p:nvPicPr>
        <p:blipFill>
          <a:blip r:embed="rId3" cstate="print"/>
          <a:srcRect l="27306" t="57430" r="25970" b="7893"/>
          <a:stretch>
            <a:fillRect/>
          </a:stretch>
        </p:blipFill>
        <p:spPr bwMode="auto">
          <a:xfrm>
            <a:off x="915988" y="1979613"/>
            <a:ext cx="7426325" cy="330358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4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18</a:t>
            </a:fld>
            <a:endParaRPr lang="es-ES" dirty="0" smtClean="0"/>
          </a:p>
        </p:txBody>
      </p:sp>
      <p:sp>
        <p:nvSpPr>
          <p:cNvPr id="8197" name="Rectangle 2"/>
          <p:cNvSpPr>
            <a:spLocks noGrp="1" noChangeArrowheads="1"/>
          </p:cNvSpPr>
          <p:nvPr>
            <p:ph type="title"/>
          </p:nvPr>
        </p:nvSpPr>
        <p:spPr/>
        <p:txBody>
          <a:bodyPr/>
          <a:lstStyle/>
          <a:p>
            <a:r>
              <a:rPr lang="es-ES" smtClean="0"/>
              <a:t>Deficiencias de la puerta de paso nMOS</a:t>
            </a:r>
          </a:p>
        </p:txBody>
      </p:sp>
      <p:graphicFrame>
        <p:nvGraphicFramePr>
          <p:cNvPr id="8194" name="Object 3"/>
          <p:cNvGraphicFramePr>
            <a:graphicFrameLocks noChangeAspect="1"/>
          </p:cNvGraphicFramePr>
          <p:nvPr>
            <p:ph sz="half" idx="1"/>
          </p:nvPr>
        </p:nvGraphicFramePr>
        <p:xfrm>
          <a:off x="1035050" y="2832100"/>
          <a:ext cx="6794500" cy="2025650"/>
        </p:xfrm>
        <a:graphic>
          <a:graphicData uri="http://schemas.openxmlformats.org/presentationml/2006/ole">
            <p:oleObj spid="_x0000_s8194" name="Visio" r:id="rId4" imgW="6908928" imgH="2058706" progId="Visio.Drawing.11">
              <p:embed/>
            </p:oleObj>
          </a:graphicData>
        </a:graphic>
      </p:graphicFrame>
      <p:graphicFrame>
        <p:nvGraphicFramePr>
          <p:cNvPr id="8195" name="Object 4"/>
          <p:cNvGraphicFramePr>
            <a:graphicFrameLocks noChangeAspect="1"/>
          </p:cNvGraphicFramePr>
          <p:nvPr>
            <p:ph sz="half" idx="2"/>
          </p:nvPr>
        </p:nvGraphicFramePr>
        <p:xfrm>
          <a:off x="7551738" y="1441450"/>
          <a:ext cx="1060450" cy="1390650"/>
        </p:xfrm>
        <a:graphic>
          <a:graphicData uri="http://schemas.openxmlformats.org/presentationml/2006/ole">
            <p:oleObj spid="_x0000_s8195" name="Visio" r:id="rId5" imgW="1479168" imgH="1937987" progId="Visio.Drawing.11">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4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19</a:t>
            </a:fld>
            <a:endParaRPr lang="es-ES" dirty="0" smtClean="0"/>
          </a:p>
        </p:txBody>
      </p:sp>
      <p:sp>
        <p:nvSpPr>
          <p:cNvPr id="9221" name="Rectangle 2"/>
          <p:cNvSpPr>
            <a:spLocks noGrp="1" noChangeArrowheads="1"/>
          </p:cNvSpPr>
          <p:nvPr>
            <p:ph type="title"/>
          </p:nvPr>
        </p:nvSpPr>
        <p:spPr/>
        <p:txBody>
          <a:bodyPr/>
          <a:lstStyle/>
          <a:p>
            <a:r>
              <a:rPr lang="es-ES" smtClean="0"/>
              <a:t>Puerta de transmisión CMOS</a:t>
            </a:r>
          </a:p>
        </p:txBody>
      </p:sp>
      <p:graphicFrame>
        <p:nvGraphicFramePr>
          <p:cNvPr id="9218" name="Object 4"/>
          <p:cNvGraphicFramePr>
            <a:graphicFrameLocks noChangeAspect="1"/>
          </p:cNvGraphicFramePr>
          <p:nvPr>
            <p:ph sz="half" idx="1"/>
          </p:nvPr>
        </p:nvGraphicFramePr>
        <p:xfrm>
          <a:off x="1139825" y="1338263"/>
          <a:ext cx="6967538" cy="2039937"/>
        </p:xfrm>
        <a:graphic>
          <a:graphicData uri="http://schemas.openxmlformats.org/presentationml/2006/ole">
            <p:oleObj spid="_x0000_s9218" name="Visio" r:id="rId4" imgW="3175680" imgH="928994" progId="Visio.Drawing.11">
              <p:embed/>
            </p:oleObj>
          </a:graphicData>
        </a:graphic>
      </p:graphicFrame>
      <p:graphicFrame>
        <p:nvGraphicFramePr>
          <p:cNvPr id="9219" name="Object 10"/>
          <p:cNvGraphicFramePr>
            <a:graphicFrameLocks noChangeAspect="1"/>
          </p:cNvGraphicFramePr>
          <p:nvPr>
            <p:ph sz="half" idx="2"/>
          </p:nvPr>
        </p:nvGraphicFramePr>
        <p:xfrm>
          <a:off x="866775" y="4144963"/>
          <a:ext cx="7410450" cy="1787525"/>
        </p:xfrm>
        <a:graphic>
          <a:graphicData uri="http://schemas.openxmlformats.org/presentationml/2006/ole">
            <p:oleObj spid="_x0000_s9219" name="Visio" r:id="rId5" imgW="2942208" imgH="709899" progId="Visio.Drawing.11">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3 Marcador de pie de página"/>
          <p:cNvSpPr>
            <a:spLocks noGrp="1"/>
          </p:cNvSpPr>
          <p:nvPr>
            <p:ph type="ftr" sz="quarter" idx="10"/>
          </p:nvPr>
        </p:nvSpPr>
        <p:spPr>
          <a:noFill/>
        </p:spPr>
        <p:txBody>
          <a:bodyPr/>
          <a:lstStyle/>
          <a:p>
            <a:pPr defTabSz="893763"/>
            <a:r>
              <a:rPr lang="es-ES" dirty="0" smtClean="0"/>
              <a:t>FFTI. Tema 6.Revisión de conceptos tecnológicos de las Sistemas Microinformáticos. </a:t>
            </a:r>
            <a:fld id="{8BF47164-8E7C-42AC-AAFD-FE76FAAC085B}" type="slidenum">
              <a:rPr lang="es-ES" smtClean="0"/>
              <a:pPr defTabSz="893763"/>
              <a:t>2</a:t>
            </a:fld>
            <a:endParaRPr lang="es-ES" dirty="0" smtClean="0"/>
          </a:p>
        </p:txBody>
      </p:sp>
      <p:sp>
        <p:nvSpPr>
          <p:cNvPr id="21507" name="Rectangle 2"/>
          <p:cNvSpPr>
            <a:spLocks noGrp="1" noChangeArrowheads="1"/>
          </p:cNvSpPr>
          <p:nvPr>
            <p:ph type="title"/>
          </p:nvPr>
        </p:nvSpPr>
        <p:spPr/>
        <p:txBody>
          <a:bodyPr/>
          <a:lstStyle/>
          <a:p>
            <a:r>
              <a:rPr lang="es-ES" smtClean="0"/>
              <a:t>ÍNDICE</a:t>
            </a:r>
          </a:p>
        </p:txBody>
      </p:sp>
      <p:sp>
        <p:nvSpPr>
          <p:cNvPr id="16388" name="Rectangle 3"/>
          <p:cNvSpPr>
            <a:spLocks noGrp="1" noChangeArrowheads="1"/>
          </p:cNvSpPr>
          <p:nvPr>
            <p:ph type="body" idx="1"/>
          </p:nvPr>
        </p:nvSpPr>
        <p:spPr/>
        <p:txBody>
          <a:bodyPr/>
          <a:lstStyle/>
          <a:p>
            <a:pPr marL="904875" lvl="1" indent="-457200">
              <a:spcAft>
                <a:spcPct val="0"/>
              </a:spcAft>
              <a:buClr>
                <a:srgbClr val="009900"/>
              </a:buClr>
              <a:buSzPct val="100000"/>
              <a:buFont typeface="+mj-lt"/>
              <a:buAutoNum type="arabicPeriod"/>
              <a:defRPr/>
            </a:pPr>
            <a:r>
              <a:rPr lang="es-ES" dirty="0" smtClean="0"/>
              <a:t>Generalidades</a:t>
            </a:r>
          </a:p>
          <a:p>
            <a:pPr marL="904875" lvl="1" indent="-457200">
              <a:spcAft>
                <a:spcPct val="0"/>
              </a:spcAft>
              <a:buClr>
                <a:srgbClr val="009900"/>
              </a:buClr>
              <a:buSzPct val="100000"/>
              <a:buFont typeface="+mj-lt"/>
              <a:buAutoNum type="arabicPeriod"/>
              <a:defRPr/>
            </a:pPr>
            <a:r>
              <a:rPr lang="es-ES" dirty="0" smtClean="0"/>
              <a:t>El transistor MOS</a:t>
            </a:r>
          </a:p>
          <a:p>
            <a:pPr marL="904875" lvl="1" indent="-457200">
              <a:spcAft>
                <a:spcPct val="0"/>
              </a:spcAft>
              <a:buClr>
                <a:srgbClr val="009900"/>
              </a:buClr>
              <a:buSzPct val="100000"/>
              <a:buFont typeface="+mj-lt"/>
              <a:buAutoNum type="arabicPeriod"/>
              <a:defRPr/>
            </a:pPr>
            <a:r>
              <a:rPr lang="es-ES" dirty="0" smtClean="0"/>
              <a:t>Sistemas de representación numérica</a:t>
            </a:r>
          </a:p>
          <a:p>
            <a:pPr marL="904875" lvl="1" indent="-457200">
              <a:spcAft>
                <a:spcPct val="0"/>
              </a:spcAft>
              <a:buClr>
                <a:srgbClr val="009900"/>
              </a:buClr>
              <a:buSzPct val="100000"/>
              <a:buFont typeface="+mj-lt"/>
              <a:buAutoNum type="arabicPeriod"/>
              <a:defRPr/>
            </a:pPr>
            <a:r>
              <a:rPr lang="es-ES" dirty="0" smtClean="0"/>
              <a:t>Códigos</a:t>
            </a:r>
          </a:p>
          <a:p>
            <a:pPr marL="904875" lvl="1" indent="-457200">
              <a:spcAft>
                <a:spcPct val="0"/>
              </a:spcAft>
              <a:buClr>
                <a:srgbClr val="009900"/>
              </a:buClr>
              <a:buSzPct val="100000"/>
              <a:buFont typeface="+mj-lt"/>
              <a:buAutoNum type="arabicPeriod"/>
              <a:defRPr/>
            </a:pPr>
            <a:r>
              <a:rPr lang="es-ES" dirty="0" smtClean="0"/>
              <a:t>Algebra de </a:t>
            </a:r>
            <a:r>
              <a:rPr lang="es-ES" dirty="0" err="1" smtClean="0"/>
              <a:t>Boole</a:t>
            </a:r>
            <a:endParaRPr lang="es-ES" dirty="0" smtClean="0"/>
          </a:p>
          <a:p>
            <a:pPr marL="904875" lvl="1" indent="-457200">
              <a:spcAft>
                <a:spcPct val="0"/>
              </a:spcAft>
              <a:buClr>
                <a:srgbClr val="009900"/>
              </a:buClr>
              <a:buSzPct val="100000"/>
              <a:buFont typeface="+mj-lt"/>
              <a:buAutoNum type="arabicPeriod"/>
              <a:defRPr/>
            </a:pPr>
            <a:r>
              <a:rPr lang="es-ES" dirty="0" smtClean="0"/>
              <a:t>Primitivas o puertas básicas</a:t>
            </a:r>
          </a:p>
          <a:p>
            <a:pPr marL="904875" lvl="1" indent="-457200">
              <a:spcAft>
                <a:spcPct val="0"/>
              </a:spcAft>
              <a:buClr>
                <a:srgbClr val="009900"/>
              </a:buClr>
              <a:buSzPct val="100000"/>
              <a:buFont typeface="+mj-lt"/>
              <a:buAutoNum type="arabicPeriod"/>
              <a:defRPr/>
            </a:pPr>
            <a:r>
              <a:rPr lang="es-ES" dirty="0" smtClean="0"/>
              <a:t>El circuito integrado</a:t>
            </a:r>
          </a:p>
          <a:p>
            <a:pPr marL="904875" lvl="1" indent="-457200">
              <a:spcAft>
                <a:spcPct val="0"/>
              </a:spcAft>
              <a:buClr>
                <a:srgbClr val="009900"/>
              </a:buClr>
              <a:buSzPct val="100000"/>
              <a:buFont typeface="+mj-lt"/>
              <a:buAutoNum type="arabicPeriod"/>
              <a:defRPr/>
            </a:pPr>
            <a:endParaRPr lang="es-ES" dirty="0" smtClean="0"/>
          </a:p>
          <a:p>
            <a:pPr lvl="1">
              <a:spcAft>
                <a:spcPct val="0"/>
              </a:spcAft>
              <a:defRPr/>
            </a:pPr>
            <a:endParaRPr lang="es-E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r>
              <a:rPr lang="es-ES" smtClean="0"/>
              <a:t>Sistemas de representación numérica en el ordenador</a:t>
            </a:r>
          </a:p>
        </p:txBody>
      </p:sp>
      <p:sp>
        <p:nvSpPr>
          <p:cNvPr id="30723" name="2 Marcador de contenido"/>
          <p:cNvSpPr>
            <a:spLocks noGrp="1"/>
          </p:cNvSpPr>
          <p:nvPr>
            <p:ph idx="1"/>
          </p:nvPr>
        </p:nvSpPr>
        <p:spPr>
          <a:xfrm>
            <a:off x="420688" y="1447800"/>
            <a:ext cx="8418512" cy="4762500"/>
          </a:xfrm>
        </p:spPr>
        <p:txBody>
          <a:bodyPr/>
          <a:lstStyle/>
          <a:p>
            <a:r>
              <a:rPr lang="es-ES" b="0" smtClean="0"/>
              <a:t>Los elementos básicos que constituyen un ordenador son de naturaleza binaria, ya que sólo pueden adoptar dos valores, 0 y 1 (corresponden a dos niveles de tensión). </a:t>
            </a:r>
          </a:p>
          <a:p>
            <a:r>
              <a:rPr lang="es-ES" b="0" smtClean="0"/>
              <a:t>Por ello, en toda la información suministrada es necesario establecer una correspondencia (</a:t>
            </a:r>
            <a:r>
              <a:rPr lang="es-ES" b="0" u="sng" smtClean="0"/>
              <a:t>sistema de representación</a:t>
            </a:r>
            <a:r>
              <a:rPr lang="es-ES" b="0" smtClean="0"/>
              <a:t>) con el conjunto de todos los caracteres:</a:t>
            </a:r>
          </a:p>
          <a:p>
            <a:pPr lvl="1">
              <a:spcAft>
                <a:spcPct val="0"/>
              </a:spcAft>
            </a:pPr>
            <a:r>
              <a:rPr lang="es-ES" b="0" smtClean="0"/>
              <a:t>{A, B, C, D,...Z, a, b, c,...z, 0, 1,...9, /, +,...}</a:t>
            </a:r>
          </a:p>
          <a:p>
            <a:pPr lvl="2">
              <a:buFont typeface="Wingdings" pitchFamily="2" charset="2"/>
              <a:buNone/>
            </a:pPr>
            <a:r>
              <a:rPr lang="es-ES" smtClean="0"/>
              <a:t>y el conjunto binario:</a:t>
            </a:r>
          </a:p>
          <a:p>
            <a:pPr lvl="1">
              <a:spcAft>
                <a:spcPct val="0"/>
              </a:spcAft>
            </a:pPr>
            <a:r>
              <a:rPr lang="es-ES" b="0" smtClean="0"/>
              <a:t>{0, 1}</a:t>
            </a:r>
          </a:p>
          <a:p>
            <a:endParaRPr lang="es-ES" b="0" smtClean="0"/>
          </a:p>
          <a:p>
            <a:endParaRPr lang="es-ES" b="0" smtClean="0"/>
          </a:p>
          <a:p>
            <a:endParaRPr lang="es-ES" b="0" smtClean="0"/>
          </a:p>
        </p:txBody>
      </p:sp>
      <p:sp>
        <p:nvSpPr>
          <p:cNvPr id="30724"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20</a:t>
            </a:fld>
            <a:endParaRPr lang="es-E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r>
              <a:rPr lang="es-ES" smtClean="0"/>
              <a:t>Concepto de sistema de numeración</a:t>
            </a:r>
          </a:p>
        </p:txBody>
      </p:sp>
      <p:sp>
        <p:nvSpPr>
          <p:cNvPr id="3" name="2 Marcador de contenido"/>
          <p:cNvSpPr>
            <a:spLocks noGrp="1"/>
          </p:cNvSpPr>
          <p:nvPr>
            <p:ph idx="1"/>
          </p:nvPr>
        </p:nvSpPr>
        <p:spPr/>
        <p:txBody>
          <a:bodyPr/>
          <a:lstStyle/>
          <a:p>
            <a:pPr>
              <a:defRPr/>
            </a:pPr>
            <a:r>
              <a:rPr lang="es-ES" dirty="0" smtClean="0"/>
              <a:t>Se define un sistema de numeración, como </a:t>
            </a:r>
          </a:p>
          <a:p>
            <a:pPr lvl="1">
              <a:defRPr/>
            </a:pPr>
            <a:r>
              <a:rPr lang="es-ES" dirty="0" smtClean="0"/>
              <a:t>el conjunto de símbolos </a:t>
            </a:r>
          </a:p>
          <a:p>
            <a:pPr lvl="1">
              <a:defRPr/>
            </a:pPr>
            <a:r>
              <a:rPr lang="es-ES" dirty="0" smtClean="0"/>
              <a:t>y reglas </a:t>
            </a:r>
          </a:p>
          <a:p>
            <a:pPr>
              <a:buFont typeface="Monotype Sorts" pitchFamily="2" charset="2"/>
              <a:buNone/>
              <a:defRPr/>
            </a:pPr>
            <a:r>
              <a:rPr lang="es-ES" dirty="0" smtClean="0"/>
              <a:t>    que se utilizan para la representación de cantidades. </a:t>
            </a:r>
          </a:p>
          <a:p>
            <a:pPr>
              <a:defRPr/>
            </a:pPr>
            <a:r>
              <a:rPr lang="es-ES" dirty="0" smtClean="0"/>
              <a:t>En ellos existe un elemento característico que define el sistema y se denomina </a:t>
            </a:r>
            <a:r>
              <a:rPr lang="es-ES" u="sng" dirty="0" smtClean="0">
                <a:solidFill>
                  <a:schemeClr val="accent2">
                    <a:lumMod val="75000"/>
                  </a:schemeClr>
                </a:solidFill>
              </a:rPr>
              <a:t>base</a:t>
            </a:r>
            <a:r>
              <a:rPr lang="es-ES" dirty="0" smtClean="0"/>
              <a:t>, siendo ésta el número de símbolos que se utilizan para la representación</a:t>
            </a:r>
            <a:endParaRPr lang="es-ES" dirty="0"/>
          </a:p>
        </p:txBody>
      </p:sp>
      <p:sp>
        <p:nvSpPr>
          <p:cNvPr id="31748"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21</a:t>
            </a:fld>
            <a:endParaRPr lang="es-E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p:txBody>
          <a:bodyPr/>
          <a:lstStyle/>
          <a:p>
            <a:r>
              <a:rPr lang="es-ES" smtClean="0"/>
              <a:t>Sistemas de representación numérica en el ordenador mas difundidos</a:t>
            </a:r>
          </a:p>
        </p:txBody>
      </p:sp>
      <p:sp>
        <p:nvSpPr>
          <p:cNvPr id="32771"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22</a:t>
            </a:fld>
            <a:endParaRPr lang="es-ES" dirty="0" smtClean="0"/>
          </a:p>
        </p:txBody>
      </p:sp>
      <p:pic>
        <p:nvPicPr>
          <p:cNvPr id="189441" name="Picture 1"/>
          <p:cNvPicPr>
            <a:picLocks noChangeAspect="1" noChangeArrowheads="1"/>
          </p:cNvPicPr>
          <p:nvPr/>
        </p:nvPicPr>
        <p:blipFill>
          <a:blip r:embed="rId2" cstate="print"/>
          <a:srcRect/>
          <a:stretch>
            <a:fillRect/>
          </a:stretch>
        </p:blipFill>
        <p:spPr bwMode="auto">
          <a:xfrm>
            <a:off x="538163" y="1662113"/>
            <a:ext cx="8067675" cy="353377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3" cstate="print"/>
          <a:srcRect l="35527" t="34010" r="22162" b="19821"/>
          <a:stretch>
            <a:fillRect/>
          </a:stretch>
        </p:blipFill>
        <p:spPr bwMode="auto">
          <a:xfrm>
            <a:off x="1285875" y="1285875"/>
            <a:ext cx="7351713" cy="4794250"/>
          </a:xfrm>
          <a:prstGeom prst="rect">
            <a:avLst/>
          </a:prstGeom>
          <a:noFill/>
          <a:ln w="9525">
            <a:noFill/>
            <a:miter lim="800000"/>
            <a:headEnd/>
            <a:tailEnd/>
          </a:ln>
        </p:spPr>
      </p:pic>
      <p:sp>
        <p:nvSpPr>
          <p:cNvPr id="33795" name="4 Marcador de pie de página"/>
          <p:cNvSpPr>
            <a:spLocks noGrp="1"/>
          </p:cNvSpPr>
          <p:nvPr>
            <p:ph type="ftr" sz="quarter" idx="10"/>
          </p:nvPr>
        </p:nvSpPr>
        <p:spPr>
          <a:xfrm>
            <a:off x="682625" y="6510338"/>
            <a:ext cx="8156575" cy="271462"/>
          </a:xfrm>
          <a:noFill/>
        </p:spPr>
        <p:txBody>
          <a:bodyPr/>
          <a:lstStyle/>
          <a:p>
            <a:r>
              <a:rPr lang="es-ES" dirty="0" smtClean="0"/>
              <a:t>FFTI. Tema 6.Revisión de conceptos tecnológicos de las Sistemas Microinformáticos. </a:t>
            </a:r>
            <a:fld id="{19021550-9F13-455C-8E58-3D320231D2D0}" type="slidenum">
              <a:rPr lang="es-ES" smtClean="0"/>
              <a:pPr/>
              <a:t>23</a:t>
            </a:fld>
            <a:endParaRPr lang="es-ES" dirty="0" smtClean="0"/>
          </a:p>
        </p:txBody>
      </p:sp>
      <p:sp>
        <p:nvSpPr>
          <p:cNvPr id="33796" name="4 Título"/>
          <p:cNvSpPr>
            <a:spLocks noGrp="1"/>
          </p:cNvSpPr>
          <p:nvPr>
            <p:ph type="title"/>
          </p:nvPr>
        </p:nvSpPr>
        <p:spPr/>
        <p:txBody>
          <a:bodyPr/>
          <a:lstStyle/>
          <a:p>
            <a:r>
              <a:rPr lang="es-ES" smtClean="0"/>
              <a:t>Equivalencia entre sistemas numéricos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r>
              <a:rPr lang="es-ES" smtClean="0"/>
              <a:t>Teorema fundamental de los sistemas de numeración</a:t>
            </a:r>
          </a:p>
        </p:txBody>
      </p:sp>
      <p:sp>
        <p:nvSpPr>
          <p:cNvPr id="34819"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24</a:t>
            </a:fld>
            <a:endParaRPr lang="es-ES" dirty="0" smtClean="0"/>
          </a:p>
        </p:txBody>
      </p:sp>
      <p:pic>
        <p:nvPicPr>
          <p:cNvPr id="34820" name="Picture 3"/>
          <p:cNvPicPr>
            <a:picLocks noChangeAspect="1" noChangeArrowheads="1"/>
          </p:cNvPicPr>
          <p:nvPr/>
        </p:nvPicPr>
        <p:blipFill>
          <a:blip r:embed="rId2" cstate="print"/>
          <a:srcRect l="22450" t="40540" r="19904" b="6757"/>
          <a:stretch>
            <a:fillRect/>
          </a:stretch>
        </p:blipFill>
        <p:spPr bwMode="auto">
          <a:xfrm>
            <a:off x="944563" y="1524000"/>
            <a:ext cx="7394575" cy="3948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p:txBody>
          <a:bodyPr/>
          <a:lstStyle/>
          <a:p>
            <a:r>
              <a:rPr lang="es-ES" dirty="0" smtClean="0"/>
              <a:t>Conversión de un número binario a decimal</a:t>
            </a:r>
          </a:p>
        </p:txBody>
      </p:sp>
      <p:sp>
        <p:nvSpPr>
          <p:cNvPr id="35843" name="2 Marcador de contenido"/>
          <p:cNvSpPr>
            <a:spLocks noGrp="1"/>
          </p:cNvSpPr>
          <p:nvPr>
            <p:ph idx="1"/>
          </p:nvPr>
        </p:nvSpPr>
        <p:spPr>
          <a:xfrm>
            <a:off x="420688" y="1447800"/>
            <a:ext cx="8418512" cy="1527175"/>
          </a:xfrm>
        </p:spPr>
        <p:txBody>
          <a:bodyPr/>
          <a:lstStyle/>
          <a:p>
            <a:r>
              <a:rPr lang="es-ES" dirty="0" smtClean="0"/>
              <a:t>La numeración binaria (o de base 2) es un sistema de representación posicional de números que representa valores numéricos usando dos símbolos: el cero (0) y el uno (1).</a:t>
            </a:r>
          </a:p>
        </p:txBody>
      </p:sp>
      <p:sp>
        <p:nvSpPr>
          <p:cNvPr id="35844"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25</a:t>
            </a:fld>
            <a:endParaRPr lang="es-ES" dirty="0" smtClean="0"/>
          </a:p>
        </p:txBody>
      </p:sp>
      <p:pic>
        <p:nvPicPr>
          <p:cNvPr id="35845" name="Picture 2" descr="http://www.technologyuk.net/mathematics/number_systems/images/binary_number.gif"/>
          <p:cNvPicPr>
            <a:picLocks noChangeAspect="1" noChangeArrowheads="1"/>
          </p:cNvPicPr>
          <p:nvPr/>
        </p:nvPicPr>
        <p:blipFill>
          <a:blip r:embed="rId3" cstate="print"/>
          <a:srcRect/>
          <a:stretch>
            <a:fillRect/>
          </a:stretch>
        </p:blipFill>
        <p:spPr bwMode="auto">
          <a:xfrm>
            <a:off x="1639888" y="3152775"/>
            <a:ext cx="6057900" cy="302895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p:txBody>
          <a:bodyPr/>
          <a:lstStyle/>
          <a:p>
            <a:r>
              <a:rPr lang="es-ES" smtClean="0"/>
              <a:t>Conversión de decimal a binario</a:t>
            </a:r>
          </a:p>
        </p:txBody>
      </p:sp>
      <p:sp>
        <p:nvSpPr>
          <p:cNvPr id="37891"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26</a:t>
            </a:fld>
            <a:endParaRPr lang="es-ES" dirty="0" smtClean="0"/>
          </a:p>
        </p:txBody>
      </p:sp>
      <p:pic>
        <p:nvPicPr>
          <p:cNvPr id="37892" name="Picture 7"/>
          <p:cNvPicPr>
            <a:picLocks noChangeAspect="1" noChangeArrowheads="1"/>
          </p:cNvPicPr>
          <p:nvPr/>
        </p:nvPicPr>
        <p:blipFill>
          <a:blip r:embed="rId3" cstate="print"/>
          <a:srcRect/>
          <a:stretch>
            <a:fillRect/>
          </a:stretch>
        </p:blipFill>
        <p:spPr bwMode="auto">
          <a:xfrm>
            <a:off x="1190625" y="1377950"/>
            <a:ext cx="7648575" cy="486727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r>
              <a:rPr lang="es-ES" dirty="0" smtClean="0"/>
              <a:t>Conversión entre los sistemas binario, octal y hexadecimal</a:t>
            </a:r>
          </a:p>
        </p:txBody>
      </p:sp>
      <p:sp>
        <p:nvSpPr>
          <p:cNvPr id="38915"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27</a:t>
            </a:fld>
            <a:endParaRPr lang="es-ES" dirty="0" smtClean="0"/>
          </a:p>
        </p:txBody>
      </p:sp>
      <p:sp>
        <p:nvSpPr>
          <p:cNvPr id="5" name="4 Rectángulo"/>
          <p:cNvSpPr/>
          <p:nvPr/>
        </p:nvSpPr>
        <p:spPr>
          <a:xfrm>
            <a:off x="1309688" y="2025650"/>
            <a:ext cx="6851650" cy="2887663"/>
          </a:xfrm>
          <a:prstGeom prst="rect">
            <a:avLst/>
          </a:prstGeom>
        </p:spPr>
        <p:txBody>
          <a:bodyPr>
            <a:spAutoFit/>
          </a:bodyPr>
          <a:lstStyle/>
          <a:p>
            <a:pPr marL="342900" indent="-342900">
              <a:buClr>
                <a:srgbClr val="00CCFF"/>
              </a:buClr>
              <a:buSzPct val="120000"/>
              <a:buFont typeface="Monotype Sorts" pitchFamily="2" charset="2"/>
              <a:buBlip>
                <a:blip r:embed="rId2"/>
              </a:buBlip>
              <a:defRPr/>
            </a:pPr>
            <a:r>
              <a:rPr lang="es-CL" sz="2400" kern="0" dirty="0">
                <a:cs typeface="Arial" charset="0"/>
              </a:rPr>
              <a:t>Conversión Octal – Binaria:</a:t>
            </a:r>
          </a:p>
          <a:p>
            <a:pPr marL="742950" lvl="1" indent="-285750">
              <a:buClr>
                <a:srgbClr val="00CCFF"/>
              </a:buClr>
              <a:buSzPct val="120000"/>
              <a:buFont typeface="Monotype Sorts" pitchFamily="2" charset="2"/>
              <a:buBlip>
                <a:blip r:embed="rId2"/>
              </a:buBlip>
              <a:defRPr/>
            </a:pPr>
            <a:r>
              <a:rPr lang="es-CL" sz="2000" kern="0" dirty="0">
                <a:cs typeface="Arial" charset="0"/>
              </a:rPr>
              <a:t> </a:t>
            </a:r>
            <a:r>
              <a:rPr lang="es-CL" sz="2000" kern="0" dirty="0">
                <a:solidFill>
                  <a:srgbClr val="009900"/>
                </a:solidFill>
                <a:cs typeface="Arial" charset="0"/>
              </a:rPr>
              <a:t>(42)</a:t>
            </a:r>
            <a:r>
              <a:rPr lang="es-CL" sz="2000" kern="0" baseline="-25000" dirty="0">
                <a:solidFill>
                  <a:srgbClr val="009900"/>
                </a:solidFill>
                <a:cs typeface="Arial" charset="0"/>
              </a:rPr>
              <a:t>8</a:t>
            </a:r>
            <a:r>
              <a:rPr lang="es-CL" sz="2000" kern="0" dirty="0">
                <a:solidFill>
                  <a:srgbClr val="009900"/>
                </a:solidFill>
                <a:cs typeface="Arial" charset="0"/>
              </a:rPr>
              <a:t> = ( 100)</a:t>
            </a:r>
            <a:r>
              <a:rPr lang="es-CL" sz="2000" kern="0" baseline="-25000" dirty="0">
                <a:solidFill>
                  <a:srgbClr val="009900"/>
                </a:solidFill>
                <a:cs typeface="Arial" charset="0"/>
              </a:rPr>
              <a:t>2</a:t>
            </a:r>
            <a:r>
              <a:rPr lang="es-CL" sz="2000" kern="0" dirty="0">
                <a:solidFill>
                  <a:srgbClr val="009900"/>
                </a:solidFill>
                <a:cs typeface="Arial" charset="0"/>
              </a:rPr>
              <a:t>(010)</a:t>
            </a:r>
            <a:r>
              <a:rPr lang="es-CL" sz="2000" kern="0" baseline="-25000" dirty="0">
                <a:solidFill>
                  <a:srgbClr val="009900"/>
                </a:solidFill>
                <a:cs typeface="Arial" charset="0"/>
              </a:rPr>
              <a:t>2</a:t>
            </a:r>
            <a:r>
              <a:rPr lang="es-CL" sz="2000" kern="0" dirty="0">
                <a:solidFill>
                  <a:srgbClr val="009900"/>
                </a:solidFill>
                <a:cs typeface="Arial" charset="0"/>
              </a:rPr>
              <a:t> = (100010)</a:t>
            </a:r>
            <a:r>
              <a:rPr lang="es-CL" sz="2000" kern="0" baseline="-25000" dirty="0">
                <a:solidFill>
                  <a:srgbClr val="009900"/>
                </a:solidFill>
                <a:cs typeface="Arial" charset="0"/>
              </a:rPr>
              <a:t>2</a:t>
            </a:r>
            <a:endParaRPr lang="es-CL" sz="2000" kern="0" dirty="0">
              <a:solidFill>
                <a:srgbClr val="009900"/>
              </a:solidFill>
              <a:cs typeface="Arial" charset="0"/>
            </a:endParaRPr>
          </a:p>
          <a:p>
            <a:pPr marL="342900" indent="-342900">
              <a:buClr>
                <a:srgbClr val="00CCFF"/>
              </a:buClr>
              <a:buSzPct val="120000"/>
              <a:buFont typeface="Monotype Sorts" pitchFamily="2" charset="2"/>
              <a:buBlip>
                <a:blip r:embed="rId2"/>
              </a:buBlip>
              <a:defRPr/>
            </a:pPr>
            <a:r>
              <a:rPr lang="es-CL" sz="2400" kern="0" dirty="0">
                <a:cs typeface="Arial" charset="0"/>
              </a:rPr>
              <a:t>Conversión Binaria – Octal</a:t>
            </a:r>
          </a:p>
          <a:p>
            <a:pPr marL="742950" lvl="1" indent="-285750">
              <a:buClr>
                <a:srgbClr val="00CCFF"/>
              </a:buClr>
              <a:buSzPct val="120000"/>
              <a:buFont typeface="Monotype Sorts" pitchFamily="2" charset="2"/>
              <a:buBlip>
                <a:blip r:embed="rId2"/>
              </a:buBlip>
              <a:defRPr/>
            </a:pPr>
            <a:r>
              <a:rPr lang="es-CL" sz="2000" kern="0" dirty="0">
                <a:cs typeface="Arial" charset="0"/>
              </a:rPr>
              <a:t> </a:t>
            </a:r>
            <a:r>
              <a:rPr lang="es-CL" sz="2000" kern="0" dirty="0">
                <a:solidFill>
                  <a:srgbClr val="009900"/>
                </a:solidFill>
                <a:cs typeface="Arial" charset="0"/>
              </a:rPr>
              <a:t>(1010)</a:t>
            </a:r>
            <a:r>
              <a:rPr lang="es-CL" sz="2000" kern="0" baseline="-25000" dirty="0">
                <a:solidFill>
                  <a:srgbClr val="009900"/>
                </a:solidFill>
                <a:cs typeface="Arial" charset="0"/>
              </a:rPr>
              <a:t>2</a:t>
            </a:r>
            <a:r>
              <a:rPr lang="es-CL" sz="2000" kern="0" dirty="0">
                <a:solidFill>
                  <a:srgbClr val="009900"/>
                </a:solidFill>
                <a:cs typeface="Arial" charset="0"/>
              </a:rPr>
              <a:t> = (001 010)</a:t>
            </a:r>
            <a:r>
              <a:rPr lang="es-CL" sz="2000" kern="0" baseline="-25000" dirty="0">
                <a:solidFill>
                  <a:srgbClr val="009900"/>
                </a:solidFill>
                <a:cs typeface="Arial" charset="0"/>
              </a:rPr>
              <a:t>2</a:t>
            </a:r>
            <a:r>
              <a:rPr lang="es-CL" sz="2000" kern="0" dirty="0">
                <a:solidFill>
                  <a:srgbClr val="009900"/>
                </a:solidFill>
                <a:cs typeface="Arial" charset="0"/>
              </a:rPr>
              <a:t> = (12)</a:t>
            </a:r>
            <a:r>
              <a:rPr lang="es-CL" sz="2000" kern="0" baseline="-25000" dirty="0">
                <a:solidFill>
                  <a:srgbClr val="009900"/>
                </a:solidFill>
                <a:cs typeface="Arial" charset="0"/>
              </a:rPr>
              <a:t>8</a:t>
            </a:r>
          </a:p>
          <a:p>
            <a:pPr marL="342900" indent="-342900">
              <a:buClr>
                <a:srgbClr val="00CCFF"/>
              </a:buClr>
              <a:buSzPct val="120000"/>
              <a:buFont typeface="Monotype Sorts" pitchFamily="2" charset="2"/>
              <a:buBlip>
                <a:blip r:embed="rId2"/>
              </a:buBlip>
              <a:defRPr/>
            </a:pPr>
            <a:r>
              <a:rPr lang="es-CL" sz="2400" kern="0" dirty="0">
                <a:cs typeface="Arial" charset="0"/>
              </a:rPr>
              <a:t>Conversión Hexadecimal – Binaria:</a:t>
            </a:r>
          </a:p>
          <a:p>
            <a:pPr marL="742950" lvl="1" indent="-285750">
              <a:buClr>
                <a:srgbClr val="00CCFF"/>
              </a:buClr>
              <a:buSzPct val="120000"/>
              <a:buFont typeface="Monotype Sorts" pitchFamily="2" charset="2"/>
              <a:buBlip>
                <a:blip r:embed="rId2"/>
              </a:buBlip>
              <a:defRPr/>
            </a:pPr>
            <a:r>
              <a:rPr lang="es-CL" sz="2000" kern="0" dirty="0">
                <a:solidFill>
                  <a:srgbClr val="009900"/>
                </a:solidFill>
                <a:cs typeface="Arial" charset="0"/>
              </a:rPr>
              <a:t>(A5)</a:t>
            </a:r>
            <a:r>
              <a:rPr lang="es-CL" sz="2000" kern="0" baseline="-25000" dirty="0">
                <a:solidFill>
                  <a:srgbClr val="009900"/>
                </a:solidFill>
                <a:cs typeface="Arial" charset="0"/>
              </a:rPr>
              <a:t>H</a:t>
            </a:r>
            <a:r>
              <a:rPr lang="es-CL" sz="2000" kern="0" dirty="0">
                <a:solidFill>
                  <a:srgbClr val="009900"/>
                </a:solidFill>
                <a:cs typeface="Arial" charset="0"/>
              </a:rPr>
              <a:t> = (1010 0101)</a:t>
            </a:r>
            <a:r>
              <a:rPr lang="es-CL" sz="2000" kern="0" baseline="-25000" dirty="0">
                <a:solidFill>
                  <a:srgbClr val="009900"/>
                </a:solidFill>
                <a:cs typeface="Arial" charset="0"/>
              </a:rPr>
              <a:t>2</a:t>
            </a:r>
            <a:endParaRPr lang="es-ES" sz="2000" kern="0" dirty="0">
              <a:solidFill>
                <a:srgbClr val="009900"/>
              </a:solidFill>
              <a:cs typeface="Arial"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r>
              <a:rPr lang="es-ES" dirty="0" smtClean="0"/>
              <a:t>Tamaño de los datos binarios</a:t>
            </a:r>
          </a:p>
        </p:txBody>
      </p:sp>
      <p:sp>
        <p:nvSpPr>
          <p:cNvPr id="39939"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28</a:t>
            </a:fld>
            <a:endParaRPr lang="es-ES" dirty="0" smtClean="0"/>
          </a:p>
        </p:txBody>
      </p:sp>
      <p:sp>
        <p:nvSpPr>
          <p:cNvPr id="39940" name="8 CuadroTexto"/>
          <p:cNvSpPr txBox="1">
            <a:spLocks noChangeArrowheads="1"/>
          </p:cNvSpPr>
          <p:nvPr/>
        </p:nvSpPr>
        <p:spPr bwMode="auto">
          <a:xfrm>
            <a:off x="1138238" y="1701800"/>
            <a:ext cx="4187825" cy="400050"/>
          </a:xfrm>
          <a:prstGeom prst="rect">
            <a:avLst/>
          </a:prstGeom>
          <a:noFill/>
          <a:ln w="9525">
            <a:noFill/>
            <a:miter lim="800000"/>
            <a:headEnd/>
            <a:tailEnd/>
          </a:ln>
        </p:spPr>
        <p:txBody>
          <a:bodyPr wrap="none">
            <a:spAutoFit/>
          </a:bodyPr>
          <a:lstStyle/>
          <a:p>
            <a:r>
              <a:rPr lang="es-ES" sz="2000"/>
              <a:t>Bit = </a:t>
            </a:r>
            <a:r>
              <a:rPr lang="es-ES" sz="2000">
                <a:latin typeface="Arial" charset="0"/>
                <a:cs typeface="Arial" charset="0"/>
              </a:rPr>
              <a:t>digito binario </a:t>
            </a:r>
            <a:r>
              <a:rPr lang="es-ES" sz="2000">
                <a:latin typeface="Arial" charset="0"/>
                <a:cs typeface="Arial" charset="0"/>
                <a:sym typeface="Wingdings" pitchFamily="2" charset="2"/>
              </a:rPr>
              <a:t> “0” o “1”</a:t>
            </a:r>
            <a:endParaRPr lang="es-ES" sz="2000">
              <a:latin typeface="Arial" charset="0"/>
              <a:cs typeface="Arial" charset="0"/>
            </a:endParaRPr>
          </a:p>
        </p:txBody>
      </p:sp>
      <p:sp>
        <p:nvSpPr>
          <p:cNvPr id="39941" name="9 CuadroTexto"/>
          <p:cNvSpPr txBox="1">
            <a:spLocks noChangeArrowheads="1"/>
          </p:cNvSpPr>
          <p:nvPr/>
        </p:nvSpPr>
        <p:spPr bwMode="auto">
          <a:xfrm>
            <a:off x="1138238" y="2320925"/>
            <a:ext cx="5003800" cy="400050"/>
          </a:xfrm>
          <a:prstGeom prst="rect">
            <a:avLst/>
          </a:prstGeom>
          <a:noFill/>
          <a:ln w="9525">
            <a:noFill/>
            <a:miter lim="800000"/>
            <a:headEnd/>
            <a:tailEnd/>
          </a:ln>
        </p:spPr>
        <p:txBody>
          <a:bodyPr wrap="none">
            <a:spAutoFit/>
          </a:bodyPr>
          <a:lstStyle/>
          <a:p>
            <a:r>
              <a:rPr lang="es-ES" sz="2000"/>
              <a:t>nibble </a:t>
            </a:r>
            <a:r>
              <a:rPr lang="es-ES" sz="2000">
                <a:latin typeface="Arial" charset="0"/>
                <a:cs typeface="Arial" charset="0"/>
              </a:rPr>
              <a:t>= cuarteto o conjunto de 4 bits</a:t>
            </a:r>
          </a:p>
        </p:txBody>
      </p:sp>
      <p:sp>
        <p:nvSpPr>
          <p:cNvPr id="39942" name="10 CuadroTexto"/>
          <p:cNvSpPr txBox="1">
            <a:spLocks noChangeArrowheads="1"/>
          </p:cNvSpPr>
          <p:nvPr/>
        </p:nvSpPr>
        <p:spPr bwMode="auto">
          <a:xfrm>
            <a:off x="1138238" y="2987675"/>
            <a:ext cx="4281487" cy="400050"/>
          </a:xfrm>
          <a:prstGeom prst="rect">
            <a:avLst/>
          </a:prstGeom>
          <a:noFill/>
          <a:ln w="9525">
            <a:noFill/>
            <a:miter lim="800000"/>
            <a:headEnd/>
            <a:tailEnd/>
          </a:ln>
        </p:spPr>
        <p:txBody>
          <a:bodyPr wrap="none">
            <a:spAutoFit/>
          </a:bodyPr>
          <a:lstStyle/>
          <a:p>
            <a:r>
              <a:rPr lang="es-ES" sz="2000"/>
              <a:t>byte = </a:t>
            </a:r>
            <a:r>
              <a:rPr lang="es-ES" sz="2000" b="0">
                <a:latin typeface="Arial" charset="0"/>
                <a:cs typeface="Arial" charset="0"/>
              </a:rPr>
              <a:t>octeto o conjunto de 8 bits</a:t>
            </a:r>
          </a:p>
        </p:txBody>
      </p:sp>
      <p:sp>
        <p:nvSpPr>
          <p:cNvPr id="39943" name="11 CuadroTexto"/>
          <p:cNvSpPr txBox="1">
            <a:spLocks noChangeArrowheads="1"/>
          </p:cNvSpPr>
          <p:nvPr/>
        </p:nvSpPr>
        <p:spPr bwMode="auto">
          <a:xfrm>
            <a:off x="1138238" y="3621088"/>
            <a:ext cx="5210175" cy="400050"/>
          </a:xfrm>
          <a:prstGeom prst="rect">
            <a:avLst/>
          </a:prstGeom>
          <a:noFill/>
          <a:ln w="9525">
            <a:noFill/>
            <a:miter lim="800000"/>
            <a:headEnd/>
            <a:tailEnd/>
          </a:ln>
        </p:spPr>
        <p:txBody>
          <a:bodyPr wrap="none">
            <a:spAutoFit/>
          </a:bodyPr>
          <a:lstStyle/>
          <a:p>
            <a:r>
              <a:rPr lang="es-ES" sz="2000"/>
              <a:t>word = </a:t>
            </a:r>
            <a:r>
              <a:rPr lang="es-ES" sz="2000">
                <a:latin typeface="Arial" charset="0"/>
                <a:cs typeface="Arial" charset="0"/>
              </a:rPr>
              <a:t>dos bytes o conjunto de 16 bits</a:t>
            </a:r>
          </a:p>
        </p:txBody>
      </p:sp>
      <p:sp>
        <p:nvSpPr>
          <p:cNvPr id="39944" name="12 CuadroTexto"/>
          <p:cNvSpPr txBox="1">
            <a:spLocks noChangeArrowheads="1"/>
          </p:cNvSpPr>
          <p:nvPr/>
        </p:nvSpPr>
        <p:spPr bwMode="auto">
          <a:xfrm>
            <a:off x="1138238" y="4264025"/>
            <a:ext cx="5794375" cy="400050"/>
          </a:xfrm>
          <a:prstGeom prst="rect">
            <a:avLst/>
          </a:prstGeom>
          <a:noFill/>
          <a:ln w="9525">
            <a:noFill/>
            <a:miter lim="800000"/>
            <a:headEnd/>
            <a:tailEnd/>
          </a:ln>
        </p:spPr>
        <p:txBody>
          <a:bodyPr wrap="none">
            <a:spAutoFit/>
          </a:bodyPr>
          <a:lstStyle/>
          <a:p>
            <a:r>
              <a:rPr lang="es-ES" sz="2000"/>
              <a:t>Dword = </a:t>
            </a:r>
            <a:r>
              <a:rPr lang="es-ES" sz="2000">
                <a:latin typeface="Arial" charset="0"/>
                <a:cs typeface="Arial" charset="0"/>
              </a:rPr>
              <a:t>dos palabras o conjunto de 32 bits</a:t>
            </a:r>
          </a:p>
        </p:txBody>
      </p:sp>
      <p:sp>
        <p:nvSpPr>
          <p:cNvPr id="39945" name="13 CuadroTexto"/>
          <p:cNvSpPr txBox="1">
            <a:spLocks noChangeArrowheads="1"/>
          </p:cNvSpPr>
          <p:nvPr/>
        </p:nvSpPr>
        <p:spPr bwMode="auto">
          <a:xfrm>
            <a:off x="1138238" y="4978400"/>
            <a:ext cx="6662737" cy="400050"/>
          </a:xfrm>
          <a:prstGeom prst="rect">
            <a:avLst/>
          </a:prstGeom>
          <a:noFill/>
          <a:ln w="9525">
            <a:noFill/>
            <a:miter lim="800000"/>
            <a:headEnd/>
            <a:tailEnd/>
          </a:ln>
        </p:spPr>
        <p:txBody>
          <a:bodyPr wrap="none">
            <a:spAutoFit/>
          </a:bodyPr>
          <a:lstStyle/>
          <a:p>
            <a:r>
              <a:rPr lang="es-ES" sz="2000"/>
              <a:t>Qword = </a:t>
            </a:r>
            <a:r>
              <a:rPr lang="es-ES" sz="2000">
                <a:latin typeface="Arial" charset="0"/>
                <a:cs typeface="Arial" charset="0"/>
              </a:rPr>
              <a:t>cuádruple  palabra o conjunto de 64 bits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Título"/>
          <p:cNvSpPr>
            <a:spLocks noGrp="1"/>
          </p:cNvSpPr>
          <p:nvPr>
            <p:ph type="title"/>
          </p:nvPr>
        </p:nvSpPr>
        <p:spPr/>
        <p:txBody>
          <a:bodyPr/>
          <a:lstStyle/>
          <a:p>
            <a:r>
              <a:rPr lang="es-ES" smtClean="0"/>
              <a:t>Códigos binarios</a:t>
            </a:r>
          </a:p>
        </p:txBody>
      </p:sp>
      <p:sp>
        <p:nvSpPr>
          <p:cNvPr id="40963" name="2 Marcador de contenido"/>
          <p:cNvSpPr>
            <a:spLocks noGrp="1"/>
          </p:cNvSpPr>
          <p:nvPr>
            <p:ph idx="1"/>
          </p:nvPr>
        </p:nvSpPr>
        <p:spPr>
          <a:xfrm>
            <a:off x="420688" y="1447800"/>
            <a:ext cx="8418512" cy="4480034"/>
          </a:xfrm>
        </p:spPr>
        <p:txBody>
          <a:bodyPr/>
          <a:lstStyle/>
          <a:p>
            <a:r>
              <a:rPr lang="es-ES" dirty="0" smtClean="0"/>
              <a:t>El código binario es el sistema de representación de textos de la computadora utilizando el sistema binario. Ejemplos:</a:t>
            </a:r>
          </a:p>
          <a:p>
            <a:pPr marL="936000" lvl="1"/>
            <a:r>
              <a:rPr lang="es-ES" dirty="0" smtClean="0"/>
              <a:t>Código BCD</a:t>
            </a:r>
          </a:p>
          <a:p>
            <a:pPr marL="936000" lvl="1"/>
            <a:r>
              <a:rPr lang="es-ES" dirty="0" smtClean="0"/>
              <a:t>Código ASCII</a:t>
            </a:r>
          </a:p>
          <a:p>
            <a:pPr marL="936000" lvl="1"/>
            <a:r>
              <a:rPr lang="es-ES" dirty="0" smtClean="0"/>
              <a:t>Código 7 segmentos</a:t>
            </a:r>
          </a:p>
          <a:p>
            <a:pPr marL="936000" lvl="1"/>
            <a:r>
              <a:rPr lang="es-ES" dirty="0" smtClean="0"/>
              <a:t>Códigos alfanuméricos</a:t>
            </a:r>
          </a:p>
          <a:p>
            <a:pPr marL="936000" lvl="1"/>
            <a:r>
              <a:rPr lang="es-ES" dirty="0" smtClean="0"/>
              <a:t>Códigos de detección y corrección de errores</a:t>
            </a:r>
          </a:p>
          <a:p>
            <a:pPr lvl="1"/>
            <a:endParaRPr lang="es-ES" dirty="0" smtClean="0"/>
          </a:p>
        </p:txBody>
      </p:sp>
      <p:sp>
        <p:nvSpPr>
          <p:cNvPr id="40964"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29</a:t>
            </a:fld>
            <a:endParaRPr lang="es-E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44"/>
          <p:cNvSpPr>
            <a:spLocks noChangeArrowheads="1"/>
          </p:cNvSpPr>
          <p:nvPr/>
        </p:nvSpPr>
        <p:spPr bwMode="auto">
          <a:xfrm>
            <a:off x="6227763" y="1341438"/>
            <a:ext cx="831850" cy="206375"/>
          </a:xfrm>
          <a:prstGeom prst="rect">
            <a:avLst/>
          </a:prstGeom>
          <a:solidFill>
            <a:srgbClr val="FFFFFF"/>
          </a:solidFill>
          <a:ln w="12700" cap="sq">
            <a:noFill/>
            <a:miter lim="800000"/>
            <a:headEnd type="none" w="sm" len="sm"/>
            <a:tailEnd type="none" w="sm" len="sm"/>
          </a:ln>
        </p:spPr>
        <p:txBody>
          <a:bodyPr wrap="none" anchor="ctr"/>
          <a:lstStyle/>
          <a:p>
            <a:endParaRPr lang="es-ES"/>
          </a:p>
        </p:txBody>
      </p:sp>
      <p:sp>
        <p:nvSpPr>
          <p:cNvPr id="22531" name="12 CuadroTexto"/>
          <p:cNvSpPr txBox="1">
            <a:spLocks noChangeArrowheads="1"/>
          </p:cNvSpPr>
          <p:nvPr/>
        </p:nvSpPr>
        <p:spPr bwMode="auto">
          <a:xfrm>
            <a:off x="900113" y="1633538"/>
            <a:ext cx="2511425" cy="385762"/>
          </a:xfrm>
          <a:prstGeom prst="rect">
            <a:avLst/>
          </a:prstGeom>
          <a:noFill/>
          <a:ln w="9525">
            <a:noFill/>
            <a:miter lim="800000"/>
            <a:headEnd/>
            <a:tailEnd/>
          </a:ln>
        </p:spPr>
        <p:txBody>
          <a:bodyPr wrap="none">
            <a:spAutoFit/>
          </a:bodyPr>
          <a:lstStyle/>
          <a:p>
            <a:pPr>
              <a:buFont typeface="Monotype Sorts" pitchFamily="2" charset="2"/>
              <a:buNone/>
            </a:pPr>
            <a:r>
              <a:rPr lang="es-ES" b="0"/>
              <a:t>Circuito eléctrico</a:t>
            </a:r>
          </a:p>
        </p:txBody>
      </p:sp>
      <p:sp>
        <p:nvSpPr>
          <p:cNvPr id="22532" name="13 CuadroTexto"/>
          <p:cNvSpPr txBox="1">
            <a:spLocks noChangeArrowheads="1"/>
          </p:cNvSpPr>
          <p:nvPr/>
        </p:nvSpPr>
        <p:spPr bwMode="auto">
          <a:xfrm>
            <a:off x="5162550" y="1633538"/>
            <a:ext cx="2849563" cy="385762"/>
          </a:xfrm>
          <a:prstGeom prst="rect">
            <a:avLst/>
          </a:prstGeom>
          <a:noFill/>
          <a:ln w="9525">
            <a:noFill/>
            <a:miter lim="800000"/>
            <a:headEnd/>
            <a:tailEnd/>
          </a:ln>
        </p:spPr>
        <p:txBody>
          <a:bodyPr wrap="none">
            <a:spAutoFit/>
          </a:bodyPr>
          <a:lstStyle/>
          <a:p>
            <a:pPr>
              <a:buFont typeface="Monotype Sorts" pitchFamily="2" charset="2"/>
              <a:buNone/>
            </a:pPr>
            <a:r>
              <a:rPr lang="es-ES"/>
              <a:t>Circuito Electrónico</a:t>
            </a:r>
          </a:p>
        </p:txBody>
      </p:sp>
      <p:sp>
        <p:nvSpPr>
          <p:cNvPr id="22533" name="11 Título"/>
          <p:cNvSpPr>
            <a:spLocks noGrp="1"/>
          </p:cNvSpPr>
          <p:nvPr>
            <p:ph type="title"/>
          </p:nvPr>
        </p:nvSpPr>
        <p:spPr/>
        <p:txBody>
          <a:bodyPr/>
          <a:lstStyle/>
          <a:p>
            <a:r>
              <a:rPr lang="es-ES" smtClean="0"/>
              <a:t>Generalidades. Circuito Eléctrico vs Electrónico</a:t>
            </a:r>
          </a:p>
        </p:txBody>
      </p:sp>
      <p:sp>
        <p:nvSpPr>
          <p:cNvPr id="22534" name="1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E481A09B-9B4E-4327-8E47-749687A306D7}" type="slidenum">
              <a:rPr lang="es-ES" smtClean="0"/>
              <a:pPr/>
              <a:t>3</a:t>
            </a:fld>
            <a:endParaRPr lang="es-ES" dirty="0" smtClean="0"/>
          </a:p>
        </p:txBody>
      </p:sp>
      <p:pic>
        <p:nvPicPr>
          <p:cNvPr id="22535" name="Picture 2" descr="http://experimentoscaseros.wikispaces.com/file/view/Circuito6.jpg/116937887/Circuito6.jpg"/>
          <p:cNvPicPr>
            <a:picLocks noChangeAspect="1" noChangeArrowheads="1"/>
          </p:cNvPicPr>
          <p:nvPr/>
        </p:nvPicPr>
        <p:blipFill>
          <a:blip r:embed="rId3" cstate="print"/>
          <a:srcRect/>
          <a:stretch>
            <a:fillRect/>
          </a:stretch>
        </p:blipFill>
        <p:spPr bwMode="auto">
          <a:xfrm>
            <a:off x="420688" y="2435225"/>
            <a:ext cx="4006850" cy="2260600"/>
          </a:xfrm>
          <a:prstGeom prst="rect">
            <a:avLst/>
          </a:prstGeom>
          <a:noFill/>
          <a:ln w="9525">
            <a:noFill/>
            <a:miter lim="800000"/>
            <a:headEnd/>
            <a:tailEnd/>
          </a:ln>
        </p:spPr>
      </p:pic>
      <p:pic>
        <p:nvPicPr>
          <p:cNvPr id="22536" name="Picture 4" descr="http://wallpoper.com/images/00/27/21/14/board-electronics_00272114.jpg"/>
          <p:cNvPicPr>
            <a:picLocks noChangeAspect="1" noChangeArrowheads="1"/>
          </p:cNvPicPr>
          <p:nvPr/>
        </p:nvPicPr>
        <p:blipFill>
          <a:blip r:embed="rId4" cstate="print"/>
          <a:srcRect/>
          <a:stretch>
            <a:fillRect/>
          </a:stretch>
        </p:blipFill>
        <p:spPr bwMode="auto">
          <a:xfrm>
            <a:off x="4538663" y="2211388"/>
            <a:ext cx="4300537" cy="2687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p:txBody>
          <a:bodyPr/>
          <a:lstStyle/>
          <a:p>
            <a:r>
              <a:rPr lang="es-ES" smtClean="0"/>
              <a:t>Códigos binarios</a:t>
            </a:r>
          </a:p>
        </p:txBody>
      </p:sp>
      <p:sp>
        <p:nvSpPr>
          <p:cNvPr id="41987"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30</a:t>
            </a:fld>
            <a:endParaRPr lang="es-ES" dirty="0" smtClean="0"/>
          </a:p>
        </p:txBody>
      </p:sp>
      <p:pic>
        <p:nvPicPr>
          <p:cNvPr id="41988" name="Picture 2"/>
          <p:cNvPicPr>
            <a:picLocks noChangeAspect="1" noChangeArrowheads="1"/>
          </p:cNvPicPr>
          <p:nvPr/>
        </p:nvPicPr>
        <p:blipFill>
          <a:blip r:embed="rId3" cstate="print"/>
          <a:srcRect l="37015" t="29391" r="35072" b="14865"/>
          <a:stretch>
            <a:fillRect/>
          </a:stretch>
        </p:blipFill>
        <p:spPr bwMode="auto">
          <a:xfrm>
            <a:off x="900113" y="1373188"/>
            <a:ext cx="3055937" cy="3654425"/>
          </a:xfrm>
          <a:prstGeom prst="rect">
            <a:avLst/>
          </a:prstGeom>
          <a:noFill/>
          <a:ln w="9525">
            <a:noFill/>
            <a:miter lim="800000"/>
            <a:headEnd/>
            <a:tailEnd/>
          </a:ln>
        </p:spPr>
      </p:pic>
      <p:pic>
        <p:nvPicPr>
          <p:cNvPr id="41989" name="Picture 3"/>
          <p:cNvPicPr>
            <a:picLocks noChangeAspect="1" noChangeArrowheads="1"/>
          </p:cNvPicPr>
          <p:nvPr/>
        </p:nvPicPr>
        <p:blipFill>
          <a:blip r:embed="rId4" cstate="print"/>
          <a:srcRect l="31189" t="33784" r="29369" b="28716"/>
          <a:stretch>
            <a:fillRect/>
          </a:stretch>
        </p:blipFill>
        <p:spPr bwMode="auto">
          <a:xfrm>
            <a:off x="3956050" y="2157413"/>
            <a:ext cx="4318000" cy="2457450"/>
          </a:xfrm>
          <a:prstGeom prst="rect">
            <a:avLst/>
          </a:prstGeom>
          <a:noFill/>
          <a:ln w="9525">
            <a:noFill/>
            <a:miter lim="800000"/>
            <a:headEnd/>
            <a:tailEnd/>
          </a:ln>
        </p:spPr>
      </p:pic>
      <p:pic>
        <p:nvPicPr>
          <p:cNvPr id="41990" name="Picture 4"/>
          <p:cNvPicPr>
            <a:picLocks noChangeAspect="1" noChangeArrowheads="1"/>
          </p:cNvPicPr>
          <p:nvPr/>
        </p:nvPicPr>
        <p:blipFill>
          <a:blip r:embed="rId5" cstate="print"/>
          <a:srcRect l="29369" t="60135" r="27548" b="32770"/>
          <a:stretch>
            <a:fillRect/>
          </a:stretch>
        </p:blipFill>
        <p:spPr bwMode="auto">
          <a:xfrm>
            <a:off x="1685925" y="5230813"/>
            <a:ext cx="5072063" cy="500062"/>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p:txBody>
          <a:bodyPr/>
          <a:lstStyle/>
          <a:p>
            <a:r>
              <a:rPr lang="es-ES" dirty="0" smtClean="0"/>
              <a:t>Codificación binaria ASCII </a:t>
            </a:r>
            <a:br>
              <a:rPr lang="es-ES" dirty="0" smtClean="0"/>
            </a:br>
            <a:r>
              <a:rPr lang="es-ES" dirty="0" smtClean="0"/>
              <a:t>(</a:t>
            </a:r>
            <a:r>
              <a:rPr lang="es-ES" b="0" dirty="0" smtClean="0">
                <a:latin typeface="Arial" pitchFamily="34" charset="0"/>
                <a:cs typeface="Arial" pitchFamily="34" charset="0"/>
              </a:rPr>
              <a:t>American Standard </a:t>
            </a:r>
            <a:r>
              <a:rPr lang="es-ES" b="0" dirty="0" err="1" smtClean="0">
                <a:latin typeface="Arial" pitchFamily="34" charset="0"/>
                <a:cs typeface="Arial" pitchFamily="34" charset="0"/>
              </a:rPr>
              <a:t>Code</a:t>
            </a:r>
            <a:r>
              <a:rPr lang="es-ES" b="0" dirty="0" smtClean="0">
                <a:latin typeface="Arial" pitchFamily="34" charset="0"/>
                <a:cs typeface="Arial" pitchFamily="34" charset="0"/>
              </a:rPr>
              <a:t> </a:t>
            </a:r>
            <a:r>
              <a:rPr lang="es-ES" b="0" dirty="0" err="1" smtClean="0">
                <a:latin typeface="Arial" pitchFamily="34" charset="0"/>
                <a:cs typeface="Arial" pitchFamily="34" charset="0"/>
              </a:rPr>
              <a:t>for</a:t>
            </a:r>
            <a:r>
              <a:rPr lang="es-ES" b="0" dirty="0" smtClean="0">
                <a:latin typeface="Arial" pitchFamily="34" charset="0"/>
                <a:cs typeface="Arial" pitchFamily="34" charset="0"/>
              </a:rPr>
              <a:t> </a:t>
            </a:r>
            <a:r>
              <a:rPr lang="es-ES" b="0" dirty="0" err="1" smtClean="0">
                <a:latin typeface="Arial" pitchFamily="34" charset="0"/>
                <a:cs typeface="Arial" pitchFamily="34" charset="0"/>
              </a:rPr>
              <a:t>Information</a:t>
            </a:r>
            <a:r>
              <a:rPr lang="es-ES" b="0" dirty="0" smtClean="0">
                <a:latin typeface="Arial" pitchFamily="34" charset="0"/>
                <a:cs typeface="Arial" pitchFamily="34" charset="0"/>
              </a:rPr>
              <a:t> </a:t>
            </a:r>
            <a:r>
              <a:rPr lang="es-ES" b="0" dirty="0" err="1" smtClean="0">
                <a:latin typeface="Arial" pitchFamily="34" charset="0"/>
                <a:cs typeface="Arial" pitchFamily="34" charset="0"/>
              </a:rPr>
              <a:t>Interchange</a:t>
            </a:r>
            <a:r>
              <a:rPr lang="es-ES" dirty="0" smtClean="0"/>
              <a:t>)</a:t>
            </a:r>
          </a:p>
        </p:txBody>
      </p:sp>
      <p:sp>
        <p:nvSpPr>
          <p:cNvPr id="43011"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31</a:t>
            </a:fld>
            <a:endParaRPr lang="es-ES" dirty="0" smtClean="0"/>
          </a:p>
        </p:txBody>
      </p:sp>
      <p:pic>
        <p:nvPicPr>
          <p:cNvPr id="43012" name="Picture 4" descr="File:ASCII Code Chart-Quick ref card.png"/>
          <p:cNvPicPr>
            <a:picLocks noChangeAspect="1" noChangeArrowheads="1"/>
          </p:cNvPicPr>
          <p:nvPr/>
        </p:nvPicPr>
        <p:blipFill>
          <a:blip r:embed="rId3" cstate="print"/>
          <a:srcRect/>
          <a:stretch>
            <a:fillRect/>
          </a:stretch>
        </p:blipFill>
        <p:spPr bwMode="auto">
          <a:xfrm>
            <a:off x="1244600" y="1393825"/>
            <a:ext cx="6886575" cy="4467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p:txBody>
          <a:bodyPr/>
          <a:lstStyle/>
          <a:p>
            <a:r>
              <a:rPr lang="es-ES" smtClean="0"/>
              <a:t>Código 7 segmentos</a:t>
            </a:r>
          </a:p>
        </p:txBody>
      </p:sp>
      <p:sp>
        <p:nvSpPr>
          <p:cNvPr id="44035"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32</a:t>
            </a:fld>
            <a:endParaRPr lang="es-ES" dirty="0" smtClean="0"/>
          </a:p>
        </p:txBody>
      </p:sp>
      <p:pic>
        <p:nvPicPr>
          <p:cNvPr id="44036" name="Picture 2" descr="http://www.ascensorchile.cl/img/p/41-160-large.jpg"/>
          <p:cNvPicPr>
            <a:picLocks noChangeAspect="1" noChangeArrowheads="1"/>
          </p:cNvPicPr>
          <p:nvPr/>
        </p:nvPicPr>
        <p:blipFill>
          <a:blip r:embed="rId3" cstate="print"/>
          <a:srcRect/>
          <a:stretch>
            <a:fillRect/>
          </a:stretch>
        </p:blipFill>
        <p:spPr bwMode="auto">
          <a:xfrm>
            <a:off x="5981700" y="2144713"/>
            <a:ext cx="2857500" cy="2857500"/>
          </a:xfrm>
          <a:prstGeom prst="rect">
            <a:avLst/>
          </a:prstGeom>
          <a:noFill/>
          <a:ln w="9525">
            <a:noFill/>
            <a:miter lim="800000"/>
            <a:headEnd/>
            <a:tailEnd/>
          </a:ln>
        </p:spPr>
      </p:pic>
      <p:pic>
        <p:nvPicPr>
          <p:cNvPr id="150534" name="Picture 6"/>
          <p:cNvPicPr>
            <a:picLocks noChangeAspect="1" noChangeArrowheads="1"/>
          </p:cNvPicPr>
          <p:nvPr/>
        </p:nvPicPr>
        <p:blipFill>
          <a:blip r:embed="rId4" cstate="print"/>
          <a:srcRect/>
          <a:stretch>
            <a:fillRect/>
          </a:stretch>
        </p:blipFill>
        <p:spPr bwMode="auto">
          <a:xfrm>
            <a:off x="844550" y="1558925"/>
            <a:ext cx="4610100" cy="2838450"/>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pic>
      <p:sp>
        <p:nvSpPr>
          <p:cNvPr id="8" name="7 Llamada ovalada"/>
          <p:cNvSpPr/>
          <p:nvPr/>
        </p:nvSpPr>
        <p:spPr bwMode="auto">
          <a:xfrm>
            <a:off x="420688" y="5002213"/>
            <a:ext cx="2728912" cy="852487"/>
          </a:xfrm>
          <a:prstGeom prst="wedgeEllipseCallout">
            <a:avLst>
              <a:gd name="adj1" fmla="val 7667"/>
              <a:gd name="adj2" fmla="val -214234"/>
            </a:avLst>
          </a:prstGeom>
          <a:solidFill>
            <a:schemeClr val="accent3">
              <a:lumMod val="95000"/>
            </a:schemeClr>
          </a:solidFill>
          <a:ln w="9525" cap="flat" cmpd="sng" algn="ctr">
            <a:solidFill>
              <a:srgbClr val="009900"/>
            </a:solidFill>
            <a:prstDash val="solid"/>
            <a:round/>
            <a:headEnd type="none" w="med" len="med"/>
            <a:tailEnd type="none" w="med" len="med"/>
          </a:ln>
          <a:effectLst/>
        </p:spPr>
        <p:txBody>
          <a:bodyPr/>
          <a:lstStyle/>
          <a:p>
            <a:pPr marL="334963" indent="-334963" algn="ctr" defTabSz="893763">
              <a:buFont typeface="Monotype Sorts" pitchFamily="2" charset="2"/>
              <a:buNone/>
              <a:defRPr/>
            </a:pPr>
            <a:r>
              <a:rPr lang="es-ES" sz="1600" dirty="0">
                <a:latin typeface="Arial" pitchFamily="34" charset="0"/>
                <a:cs typeface="Arial" pitchFamily="34" charset="0"/>
              </a:rPr>
              <a:t>Decodificador </a:t>
            </a:r>
          </a:p>
          <a:p>
            <a:pPr marL="334963" indent="-334963" algn="ctr" defTabSz="893763">
              <a:buFont typeface="Monotype Sorts" pitchFamily="2" charset="2"/>
              <a:buNone/>
              <a:defRPr/>
            </a:pPr>
            <a:r>
              <a:rPr lang="es-ES" sz="1600" dirty="0">
                <a:latin typeface="Arial" pitchFamily="34" charset="0"/>
                <a:cs typeface="Arial" pitchFamily="34" charset="0"/>
              </a:rPr>
              <a:t>7-segmentos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p:txBody>
          <a:bodyPr/>
          <a:lstStyle/>
          <a:p>
            <a:r>
              <a:rPr lang="es-ES" dirty="0" smtClean="0"/>
              <a:t>El álgebra Booleana y Shannon</a:t>
            </a:r>
          </a:p>
        </p:txBody>
      </p:sp>
      <p:sp>
        <p:nvSpPr>
          <p:cNvPr id="45059" name="2 Marcador de contenido"/>
          <p:cNvSpPr>
            <a:spLocks noGrp="1"/>
          </p:cNvSpPr>
          <p:nvPr>
            <p:ph idx="1"/>
          </p:nvPr>
        </p:nvSpPr>
        <p:spPr>
          <a:xfrm>
            <a:off x="420688" y="1447800"/>
            <a:ext cx="8418512" cy="4637088"/>
          </a:xfrm>
        </p:spPr>
        <p:txBody>
          <a:bodyPr/>
          <a:lstStyle/>
          <a:p>
            <a:r>
              <a:rPr lang="es-ES" dirty="0" smtClean="0"/>
              <a:t>El  álgebra booleana es un álgebra que permite abstraer las principales operaciones algebraicas en un sistema binario.  </a:t>
            </a:r>
          </a:p>
          <a:p>
            <a:pPr lvl="1">
              <a:spcAft>
                <a:spcPct val="0"/>
              </a:spcAft>
            </a:pPr>
            <a:r>
              <a:rPr lang="es-ES" dirty="0" smtClean="0"/>
              <a:t>Es llamada así en honor del matemático George </a:t>
            </a:r>
            <a:r>
              <a:rPr lang="es-ES" dirty="0" err="1" smtClean="0"/>
              <a:t>Boole</a:t>
            </a:r>
            <a:r>
              <a:rPr lang="es-ES" dirty="0" smtClean="0"/>
              <a:t>, que la introdujo en 1847.</a:t>
            </a:r>
          </a:p>
          <a:p>
            <a:pPr lvl="1">
              <a:spcAft>
                <a:spcPct val="0"/>
              </a:spcAft>
            </a:pPr>
            <a:r>
              <a:rPr lang="es-ES" dirty="0" smtClean="0"/>
              <a:t>En su tesis de maestría en el MIT, </a:t>
            </a:r>
            <a:r>
              <a:rPr lang="es-ES" dirty="0" smtClean="0">
                <a:solidFill>
                  <a:srgbClr val="FF0000"/>
                </a:solidFill>
              </a:rPr>
              <a:t>Shannon</a:t>
            </a:r>
            <a:r>
              <a:rPr lang="es-ES" dirty="0" smtClean="0"/>
              <a:t> demostró cómo el álgebra booleana se podía utilizar en el análisis y la síntesis de la conmutación y de los circuitos digitales</a:t>
            </a:r>
          </a:p>
          <a:p>
            <a:pPr lvl="1">
              <a:spcAft>
                <a:spcPct val="0"/>
              </a:spcAft>
            </a:pPr>
            <a:endParaRPr lang="es-ES" dirty="0" smtClean="0"/>
          </a:p>
        </p:txBody>
      </p:sp>
      <p:sp>
        <p:nvSpPr>
          <p:cNvPr id="45060"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33</a:t>
            </a:fld>
            <a:endParaRPr lang="es-ES"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p:txBody>
          <a:bodyPr/>
          <a:lstStyle/>
          <a:p>
            <a:r>
              <a:rPr lang="es-ES" smtClean="0"/>
              <a:t>Axiomas del Algebra de Boole</a:t>
            </a:r>
          </a:p>
        </p:txBody>
      </p:sp>
      <p:sp>
        <p:nvSpPr>
          <p:cNvPr id="46083"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34</a:t>
            </a:fld>
            <a:endParaRPr lang="es-ES" dirty="0" smtClean="0"/>
          </a:p>
        </p:txBody>
      </p:sp>
      <p:pic>
        <p:nvPicPr>
          <p:cNvPr id="46084" name="Picture 2"/>
          <p:cNvPicPr>
            <a:picLocks noChangeAspect="1" noChangeArrowheads="1"/>
          </p:cNvPicPr>
          <p:nvPr/>
        </p:nvPicPr>
        <p:blipFill>
          <a:blip r:embed="rId3" cstate="print"/>
          <a:srcRect/>
          <a:stretch>
            <a:fillRect/>
          </a:stretch>
        </p:blipFill>
        <p:spPr bwMode="auto">
          <a:xfrm>
            <a:off x="2586038" y="1368425"/>
            <a:ext cx="4146550" cy="49276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Título"/>
          <p:cNvSpPr>
            <a:spLocks noGrp="1"/>
          </p:cNvSpPr>
          <p:nvPr>
            <p:ph type="title"/>
          </p:nvPr>
        </p:nvSpPr>
        <p:spPr/>
        <p:txBody>
          <a:bodyPr/>
          <a:lstStyle/>
          <a:p>
            <a:r>
              <a:rPr lang="es-ES" smtClean="0"/>
              <a:t>Teoremas o leyes del Algebra de Boole</a:t>
            </a:r>
          </a:p>
        </p:txBody>
      </p:sp>
      <p:sp>
        <p:nvSpPr>
          <p:cNvPr id="47107"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35</a:t>
            </a:fld>
            <a:endParaRPr lang="es-ES" dirty="0" smtClean="0"/>
          </a:p>
        </p:txBody>
      </p:sp>
      <p:pic>
        <p:nvPicPr>
          <p:cNvPr id="168961" name="Picture 1"/>
          <p:cNvPicPr>
            <a:picLocks noChangeAspect="1" noChangeArrowheads="1"/>
          </p:cNvPicPr>
          <p:nvPr/>
        </p:nvPicPr>
        <p:blipFill>
          <a:blip r:embed="rId3" cstate="print"/>
          <a:srcRect/>
          <a:stretch>
            <a:fillRect/>
          </a:stretch>
        </p:blipFill>
        <p:spPr bwMode="auto">
          <a:xfrm>
            <a:off x="3184635" y="1612225"/>
            <a:ext cx="2411304" cy="2938426"/>
          </a:xfrm>
          <a:prstGeom prst="rect">
            <a:avLst/>
          </a:prstGeom>
          <a:noFill/>
          <a:ln w="9525">
            <a:noFill/>
            <a:miter lim="800000"/>
            <a:headEnd/>
            <a:tailEnd/>
          </a:ln>
          <a:effectLst/>
        </p:spPr>
      </p:pic>
      <p:pic>
        <p:nvPicPr>
          <p:cNvPr id="168962" name="Picture 2"/>
          <p:cNvPicPr>
            <a:picLocks noChangeAspect="1" noChangeArrowheads="1"/>
          </p:cNvPicPr>
          <p:nvPr/>
        </p:nvPicPr>
        <p:blipFill>
          <a:blip r:embed="rId4" cstate="print"/>
          <a:srcRect/>
          <a:stretch>
            <a:fillRect/>
          </a:stretch>
        </p:blipFill>
        <p:spPr bwMode="auto">
          <a:xfrm>
            <a:off x="3184635" y="4911616"/>
            <a:ext cx="2114550" cy="1047750"/>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p:cNvSpPr>
            <a:spLocks noGrp="1"/>
          </p:cNvSpPr>
          <p:nvPr>
            <p:ph type="title"/>
          </p:nvPr>
        </p:nvSpPr>
        <p:spPr/>
        <p:txBody>
          <a:bodyPr/>
          <a:lstStyle/>
          <a:p>
            <a:r>
              <a:rPr lang="es-ES" smtClean="0"/>
              <a:t>Teoremas o leyes del Algebra de Boole</a:t>
            </a:r>
          </a:p>
        </p:txBody>
      </p:sp>
      <p:sp>
        <p:nvSpPr>
          <p:cNvPr id="48131"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36</a:t>
            </a:fld>
            <a:endParaRPr lang="es-ES" dirty="0" smtClean="0"/>
          </a:p>
        </p:txBody>
      </p:sp>
      <p:pic>
        <p:nvPicPr>
          <p:cNvPr id="166913" name="Picture 1"/>
          <p:cNvPicPr>
            <a:picLocks noChangeAspect="1" noChangeArrowheads="1"/>
          </p:cNvPicPr>
          <p:nvPr/>
        </p:nvPicPr>
        <p:blipFill>
          <a:blip r:embed="rId3" cstate="print"/>
          <a:srcRect/>
          <a:stretch>
            <a:fillRect/>
          </a:stretch>
        </p:blipFill>
        <p:spPr bwMode="auto">
          <a:xfrm>
            <a:off x="2861441" y="1289105"/>
            <a:ext cx="3110734" cy="4888296"/>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Título"/>
          <p:cNvSpPr>
            <a:spLocks noGrp="1"/>
          </p:cNvSpPr>
          <p:nvPr>
            <p:ph type="title"/>
          </p:nvPr>
        </p:nvSpPr>
        <p:spPr/>
        <p:txBody>
          <a:bodyPr/>
          <a:lstStyle/>
          <a:p>
            <a:r>
              <a:rPr lang="es-ES" smtClean="0"/>
              <a:t>Principio de dualidad</a:t>
            </a:r>
          </a:p>
        </p:txBody>
      </p:sp>
      <p:sp>
        <p:nvSpPr>
          <p:cNvPr id="49155"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37</a:t>
            </a:fld>
            <a:endParaRPr lang="es-ES" dirty="0" smtClean="0"/>
          </a:p>
        </p:txBody>
      </p:sp>
      <p:pic>
        <p:nvPicPr>
          <p:cNvPr id="49156" name="Picture 4"/>
          <p:cNvPicPr>
            <a:picLocks noChangeAspect="1" noChangeArrowheads="1"/>
          </p:cNvPicPr>
          <p:nvPr/>
        </p:nvPicPr>
        <p:blipFill>
          <a:blip r:embed="rId2" cstate="print"/>
          <a:srcRect/>
          <a:stretch>
            <a:fillRect/>
          </a:stretch>
        </p:blipFill>
        <p:spPr bwMode="auto">
          <a:xfrm>
            <a:off x="879475" y="2701557"/>
            <a:ext cx="7366000" cy="3742105"/>
          </a:xfrm>
          <a:prstGeom prst="rect">
            <a:avLst/>
          </a:prstGeom>
          <a:noFill/>
          <a:ln w="9525" algn="ctr">
            <a:noFill/>
            <a:miter lim="800000"/>
            <a:headEnd/>
            <a:tailEnd/>
          </a:ln>
        </p:spPr>
      </p:pic>
      <p:sp>
        <p:nvSpPr>
          <p:cNvPr id="49157" name="4 CuadroTexto"/>
          <p:cNvSpPr txBox="1">
            <a:spLocks noChangeArrowheads="1"/>
          </p:cNvSpPr>
          <p:nvPr/>
        </p:nvSpPr>
        <p:spPr bwMode="auto">
          <a:xfrm>
            <a:off x="420688" y="1308100"/>
            <a:ext cx="8418512" cy="1393458"/>
          </a:xfrm>
          <a:prstGeom prst="rect">
            <a:avLst/>
          </a:prstGeom>
          <a:noFill/>
          <a:ln w="9525">
            <a:noFill/>
            <a:miter lim="800000"/>
            <a:headEnd/>
            <a:tailEnd/>
          </a:ln>
        </p:spPr>
        <p:txBody>
          <a:bodyPr>
            <a:spAutoFit/>
          </a:bodyPr>
          <a:lstStyle/>
          <a:p>
            <a:r>
              <a:rPr lang="es-ES" dirty="0" smtClean="0">
                <a:latin typeface="Arial" charset="0"/>
                <a:cs typeface="Arial" charset="0"/>
              </a:rPr>
              <a:t>Establece que si una expresión es valida en el álgebra de </a:t>
            </a:r>
            <a:r>
              <a:rPr lang="es-ES" dirty="0" err="1" smtClean="0">
                <a:latin typeface="Arial" charset="0"/>
                <a:cs typeface="Arial" charset="0"/>
              </a:rPr>
              <a:t>Boole</a:t>
            </a:r>
            <a:r>
              <a:rPr lang="es-ES" dirty="0" smtClean="0">
                <a:latin typeface="Arial" charset="0"/>
                <a:cs typeface="Arial" charset="0"/>
              </a:rPr>
              <a:t>, entonces su expresión dual también lo es.</a:t>
            </a:r>
          </a:p>
          <a:p>
            <a:pPr>
              <a:buNone/>
            </a:pPr>
            <a:r>
              <a:rPr lang="es-ES" b="0" dirty="0" smtClean="0">
                <a:latin typeface="Arial" charset="0"/>
                <a:cs typeface="Arial" charset="0"/>
              </a:rPr>
              <a:t>Determinamos la expresión dual remplazando los operadores “+” por “.” y viceversa y todos los elemento 0 por 1 y viceversa.</a:t>
            </a:r>
            <a:endParaRPr lang="es-ES" b="0" dirty="0">
              <a:latin typeface="Arial" charset="0"/>
              <a:cs typeface="Arial"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p:txBody>
          <a:bodyPr/>
          <a:lstStyle/>
          <a:p>
            <a:r>
              <a:rPr lang="es-ES" smtClean="0"/>
              <a:t>Noción de función booleana</a:t>
            </a:r>
          </a:p>
        </p:txBody>
      </p:sp>
      <p:sp>
        <p:nvSpPr>
          <p:cNvPr id="50179" name="2 Marcador de contenido"/>
          <p:cNvSpPr>
            <a:spLocks noGrp="1"/>
          </p:cNvSpPr>
          <p:nvPr>
            <p:ph idx="1"/>
          </p:nvPr>
        </p:nvSpPr>
        <p:spPr/>
        <p:txBody>
          <a:bodyPr/>
          <a:lstStyle/>
          <a:p>
            <a:r>
              <a:rPr lang="es-ES" smtClean="0"/>
              <a:t>Una </a:t>
            </a:r>
            <a:r>
              <a:rPr lang="es-ES" u="sng" smtClean="0"/>
              <a:t>función booleana </a:t>
            </a:r>
            <a:r>
              <a:rPr lang="es-ES" smtClean="0"/>
              <a:t>o función lógica es una expresión de operaciones booleanas enlazando variables que solamente pueden adquirir los valores 0 y 1.</a:t>
            </a:r>
          </a:p>
          <a:p>
            <a:pPr lvl="1">
              <a:spcAft>
                <a:spcPct val="0"/>
              </a:spcAft>
            </a:pPr>
            <a:r>
              <a:rPr lang="es-ES" smtClean="0"/>
              <a:t>Se expresa: f(a ,b ,c ,......., n) = {expresión lógica que involucra a las variables a ,b ,c , d,......, n}</a:t>
            </a:r>
          </a:p>
          <a:p>
            <a:pPr lvl="1">
              <a:spcAft>
                <a:spcPct val="0"/>
              </a:spcAft>
            </a:pPr>
            <a:r>
              <a:rPr lang="es-ES" smtClean="0"/>
              <a:t>Las funciones lógicas pueden representarse en dos formas diferentes: </a:t>
            </a:r>
          </a:p>
          <a:p>
            <a:pPr lvl="2"/>
            <a:r>
              <a:rPr lang="es-ES" smtClean="0"/>
              <a:t>por su  expresión algebraica o  fórmula booleana, o</a:t>
            </a:r>
          </a:p>
          <a:p>
            <a:pPr lvl="2"/>
            <a:r>
              <a:rPr lang="es-ES" smtClean="0"/>
              <a:t>por su  tabla de verdad</a:t>
            </a:r>
          </a:p>
        </p:txBody>
      </p:sp>
      <p:sp>
        <p:nvSpPr>
          <p:cNvPr id="50180"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38</a:t>
            </a:fld>
            <a:endParaRPr lang="es-ES"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Título"/>
          <p:cNvSpPr>
            <a:spLocks noGrp="1"/>
          </p:cNvSpPr>
          <p:nvPr>
            <p:ph type="title"/>
          </p:nvPr>
        </p:nvSpPr>
        <p:spPr/>
        <p:txBody>
          <a:bodyPr/>
          <a:lstStyle/>
          <a:p>
            <a:r>
              <a:rPr lang="es-ES" smtClean="0"/>
              <a:t>Obtención de la función booleana desde la tabla de verdad</a:t>
            </a:r>
          </a:p>
        </p:txBody>
      </p:sp>
      <p:sp>
        <p:nvSpPr>
          <p:cNvPr id="51203"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39</a:t>
            </a:fld>
            <a:endParaRPr lang="es-ES" dirty="0" smtClean="0"/>
          </a:p>
        </p:txBody>
      </p:sp>
      <p:pic>
        <p:nvPicPr>
          <p:cNvPr id="51205" name="Picture 3"/>
          <p:cNvPicPr>
            <a:picLocks noChangeAspect="1" noChangeArrowheads="1"/>
          </p:cNvPicPr>
          <p:nvPr/>
        </p:nvPicPr>
        <p:blipFill>
          <a:blip r:embed="rId2" cstate="print"/>
          <a:srcRect/>
          <a:stretch>
            <a:fillRect/>
          </a:stretch>
        </p:blipFill>
        <p:spPr bwMode="auto">
          <a:xfrm>
            <a:off x="1304925" y="4657725"/>
            <a:ext cx="6996113" cy="592138"/>
          </a:xfrm>
          <a:prstGeom prst="rect">
            <a:avLst/>
          </a:prstGeom>
          <a:noFill/>
          <a:ln w="9525" algn="ctr">
            <a:noFill/>
            <a:miter lim="800000"/>
            <a:headEnd/>
            <a:tailEnd/>
          </a:ln>
        </p:spPr>
      </p:pic>
      <p:sp>
        <p:nvSpPr>
          <p:cNvPr id="51206" name="5 CuadroTexto"/>
          <p:cNvSpPr txBox="1">
            <a:spLocks noChangeArrowheads="1"/>
          </p:cNvSpPr>
          <p:nvPr/>
        </p:nvSpPr>
        <p:spPr bwMode="auto">
          <a:xfrm>
            <a:off x="863600" y="5249863"/>
            <a:ext cx="7751763" cy="384175"/>
          </a:xfrm>
          <a:prstGeom prst="rect">
            <a:avLst/>
          </a:prstGeom>
          <a:noFill/>
          <a:ln w="9525">
            <a:noFill/>
            <a:miter lim="800000"/>
            <a:headEnd/>
            <a:tailEnd/>
          </a:ln>
        </p:spPr>
        <p:txBody>
          <a:bodyPr>
            <a:spAutoFit/>
          </a:bodyPr>
          <a:lstStyle/>
          <a:p>
            <a:pPr algn="ctr">
              <a:buFont typeface="Monotype Sorts" pitchFamily="2" charset="2"/>
              <a:buNone/>
            </a:pPr>
            <a:r>
              <a:rPr lang="es-ES"/>
              <a:t>Expresión en forma canónica de la función lógica</a:t>
            </a:r>
          </a:p>
        </p:txBody>
      </p:sp>
      <p:pic>
        <p:nvPicPr>
          <p:cNvPr id="161793" name="Picture 1"/>
          <p:cNvPicPr>
            <a:picLocks noChangeAspect="1" noChangeArrowheads="1"/>
          </p:cNvPicPr>
          <p:nvPr/>
        </p:nvPicPr>
        <p:blipFill>
          <a:blip r:embed="rId3"/>
          <a:srcRect/>
          <a:stretch>
            <a:fillRect/>
          </a:stretch>
        </p:blipFill>
        <p:spPr bwMode="auto">
          <a:xfrm>
            <a:off x="2351452" y="1342040"/>
            <a:ext cx="4474247" cy="3094968"/>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r>
              <a:rPr lang="es-ES" dirty="0" smtClean="0"/>
              <a:t>Generalidades. Señal analógica vs digital</a:t>
            </a:r>
          </a:p>
        </p:txBody>
      </p:sp>
      <p:sp>
        <p:nvSpPr>
          <p:cNvPr id="23555"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5468B6B0-12ED-4866-B304-7C8AECB10238}" type="slidenum">
              <a:rPr lang="es-ES" smtClean="0"/>
              <a:pPr/>
              <a:t>4</a:t>
            </a:fld>
            <a:endParaRPr lang="es-ES" dirty="0" smtClean="0"/>
          </a:p>
        </p:txBody>
      </p:sp>
      <p:sp>
        <p:nvSpPr>
          <p:cNvPr id="4" name="7 Marcador de texto"/>
          <p:cNvSpPr txBox="1">
            <a:spLocks/>
          </p:cNvSpPr>
          <p:nvPr/>
        </p:nvSpPr>
        <p:spPr bwMode="auto">
          <a:xfrm>
            <a:off x="774700" y="3563938"/>
            <a:ext cx="7986713" cy="1185862"/>
          </a:xfrm>
          <a:prstGeom prst="rect">
            <a:avLst/>
          </a:prstGeom>
          <a:noFill/>
          <a:ln w="9525">
            <a:noFill/>
            <a:miter lim="800000"/>
            <a:headEnd/>
            <a:tailEnd/>
          </a:ln>
        </p:spPr>
        <p:txBody>
          <a:bodyPr anchor="b"/>
          <a:lstStyle/>
          <a:p>
            <a:pPr>
              <a:buClr>
                <a:srgbClr val="00CCFF"/>
              </a:buClr>
              <a:buSzPct val="120000"/>
              <a:buFont typeface="Wingdings 2" pitchFamily="18" charset="2"/>
              <a:buNone/>
              <a:defRPr/>
            </a:pPr>
            <a:r>
              <a:rPr lang="es-ES" sz="2400" b="0" kern="0" dirty="0">
                <a:latin typeface="+mn-lt"/>
              </a:rPr>
              <a:t>Tipos:</a:t>
            </a:r>
          </a:p>
          <a:p>
            <a:pPr>
              <a:spcBef>
                <a:spcPts val="0"/>
              </a:spcBef>
              <a:buClr>
                <a:srgbClr val="00CCFF"/>
              </a:buClr>
              <a:buSzPct val="120000"/>
              <a:buFont typeface="Monotype Sorts" pitchFamily="2" charset="2"/>
              <a:buNone/>
              <a:defRPr/>
            </a:pPr>
            <a:r>
              <a:rPr lang="es-ES" sz="2000" b="0" u="sng" kern="0" dirty="0">
                <a:solidFill>
                  <a:srgbClr val="009900"/>
                </a:solidFill>
              </a:rPr>
              <a:t>Analógica: </a:t>
            </a:r>
            <a:r>
              <a:rPr lang="es-ES" sz="2000" b="0" kern="0" dirty="0">
                <a:solidFill>
                  <a:srgbClr val="009900"/>
                </a:solidFill>
              </a:rPr>
              <a:t>Maneja y manipula señales continuas</a:t>
            </a:r>
            <a:r>
              <a:rPr lang="es-ES" sz="2000" b="0" kern="0" dirty="0">
                <a:solidFill>
                  <a:srgbClr val="009900"/>
                </a:solidFill>
                <a:latin typeface="+mn-lt"/>
              </a:rPr>
              <a:t> </a:t>
            </a:r>
          </a:p>
          <a:p>
            <a:pPr>
              <a:spcBef>
                <a:spcPts val="0"/>
              </a:spcBef>
              <a:buClr>
                <a:srgbClr val="00CCFF"/>
              </a:buClr>
              <a:buSzPct val="120000"/>
              <a:buFont typeface="Wingdings 2" pitchFamily="18" charset="2"/>
              <a:buNone/>
              <a:defRPr/>
            </a:pPr>
            <a:r>
              <a:rPr lang="es-ES" sz="2000" b="0" u="sng" kern="0" dirty="0">
                <a:solidFill>
                  <a:srgbClr val="009900"/>
                </a:solidFill>
                <a:latin typeface="+mn-lt"/>
              </a:rPr>
              <a:t>Digital: </a:t>
            </a:r>
            <a:r>
              <a:rPr lang="es-ES" sz="2000" b="0" kern="0" dirty="0">
                <a:solidFill>
                  <a:srgbClr val="009900"/>
                </a:solidFill>
                <a:latin typeface="+mn-lt"/>
              </a:rPr>
              <a:t>Maneja y manipula señales discretas </a:t>
            </a:r>
          </a:p>
        </p:txBody>
      </p:sp>
      <p:pic>
        <p:nvPicPr>
          <p:cNvPr id="23557" name="Picture 8"/>
          <p:cNvPicPr>
            <a:picLocks noChangeAspect="1" noChangeArrowheads="1"/>
          </p:cNvPicPr>
          <p:nvPr/>
        </p:nvPicPr>
        <p:blipFill>
          <a:blip r:embed="rId3" cstate="print"/>
          <a:srcRect l="38470" t="60135" r="8739" b="13513"/>
          <a:stretch>
            <a:fillRect/>
          </a:stretch>
        </p:blipFill>
        <p:spPr bwMode="auto">
          <a:xfrm>
            <a:off x="1662113" y="4749800"/>
            <a:ext cx="5903912" cy="1693863"/>
          </a:xfrm>
          <a:prstGeom prst="rect">
            <a:avLst/>
          </a:prstGeom>
          <a:noFill/>
          <a:ln w="9525">
            <a:noFill/>
            <a:miter lim="800000"/>
            <a:headEnd/>
            <a:tailEnd/>
          </a:ln>
        </p:spPr>
      </p:pic>
      <p:sp>
        <p:nvSpPr>
          <p:cNvPr id="8" name="10 CuadroTexto"/>
          <p:cNvSpPr txBox="1">
            <a:spLocks noChangeArrowheads="1"/>
          </p:cNvSpPr>
          <p:nvPr/>
        </p:nvSpPr>
        <p:spPr bwMode="auto">
          <a:xfrm>
            <a:off x="747713" y="1460500"/>
            <a:ext cx="2759075" cy="1735138"/>
          </a:xfrm>
          <a:prstGeom prst="rect">
            <a:avLst/>
          </a:prstGeom>
          <a:noFill/>
          <a:ln w="9525">
            <a:noFill/>
            <a:miter lim="800000"/>
            <a:headEnd/>
            <a:tailEnd/>
          </a:ln>
        </p:spPr>
        <p:txBody>
          <a:bodyPr>
            <a:spAutoFit/>
          </a:bodyPr>
          <a:lstStyle/>
          <a:p>
            <a:pPr>
              <a:buFont typeface="Monotype Sorts" pitchFamily="2" charset="2"/>
              <a:buNone/>
              <a:defRPr/>
            </a:pPr>
            <a:r>
              <a:rPr lang="es-ES" sz="2400" u="sng" dirty="0"/>
              <a:t>Señal:</a:t>
            </a:r>
            <a:r>
              <a:rPr lang="es-ES" sz="2400" dirty="0"/>
              <a:t> </a:t>
            </a:r>
          </a:p>
          <a:p>
            <a:pPr>
              <a:buFont typeface="Monotype Sorts" pitchFamily="2" charset="2"/>
              <a:buNone/>
              <a:defRPr/>
            </a:pPr>
            <a:r>
              <a:rPr lang="es-ES" sz="2400" dirty="0">
                <a:solidFill>
                  <a:srgbClr val="009900"/>
                </a:solidFill>
                <a:latin typeface="+mn-lt"/>
              </a:rPr>
              <a:t>Magnitud física que transporta información</a:t>
            </a:r>
          </a:p>
        </p:txBody>
      </p:sp>
      <p:pic>
        <p:nvPicPr>
          <p:cNvPr id="23559" name="Picture 2"/>
          <p:cNvPicPr>
            <a:picLocks noChangeAspect="1" noChangeArrowheads="1"/>
          </p:cNvPicPr>
          <p:nvPr/>
        </p:nvPicPr>
        <p:blipFill>
          <a:blip r:embed="rId4" cstate="print"/>
          <a:srcRect/>
          <a:stretch>
            <a:fillRect/>
          </a:stretch>
        </p:blipFill>
        <p:spPr bwMode="auto">
          <a:xfrm>
            <a:off x="4373563" y="1460500"/>
            <a:ext cx="3400425" cy="23907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contenido"/>
          <p:cNvSpPr>
            <a:spLocks noGrp="1"/>
          </p:cNvSpPr>
          <p:nvPr>
            <p:ph idx="1"/>
          </p:nvPr>
        </p:nvSpPr>
        <p:spPr/>
        <p:txBody>
          <a:bodyPr/>
          <a:lstStyle/>
          <a:p>
            <a:r>
              <a:rPr lang="es-ES" smtClean="0"/>
              <a:t>Para una función booleana, un producto booleano en el que cada una de las  variables aparece una sola vez (negada o sin negar) es llamado </a:t>
            </a:r>
            <a:r>
              <a:rPr lang="es-ES" u="sng" smtClean="0"/>
              <a:t>minitérmino</a:t>
            </a:r>
            <a:r>
              <a:rPr lang="es-ES" smtClean="0"/>
              <a:t>.</a:t>
            </a:r>
          </a:p>
          <a:p>
            <a:endParaRPr lang="es-ES" smtClean="0"/>
          </a:p>
          <a:p>
            <a:endParaRPr lang="es-ES" smtClean="0"/>
          </a:p>
          <a:p>
            <a:r>
              <a:rPr lang="es-ES" smtClean="0"/>
              <a:t>Los </a:t>
            </a:r>
            <a:r>
              <a:rPr lang="es-ES" u="sng" smtClean="0"/>
              <a:t>maxiterminos</a:t>
            </a:r>
            <a:r>
              <a:rPr lang="es-ES" smtClean="0"/>
              <a:t> son una expresión dual de los minitérminos. En vez de usar operaciones AND utilizamos operaciones OR y procedemos de forma similar.</a:t>
            </a:r>
          </a:p>
        </p:txBody>
      </p:sp>
      <p:sp>
        <p:nvSpPr>
          <p:cNvPr id="52227" name="2 Título"/>
          <p:cNvSpPr>
            <a:spLocks noGrp="1"/>
          </p:cNvSpPr>
          <p:nvPr>
            <p:ph type="title"/>
          </p:nvPr>
        </p:nvSpPr>
        <p:spPr/>
        <p:txBody>
          <a:bodyPr/>
          <a:lstStyle/>
          <a:p>
            <a:r>
              <a:rPr lang="es-ES" smtClean="0"/>
              <a:t>Maxitérmino y minitérmino</a:t>
            </a:r>
          </a:p>
        </p:txBody>
      </p:sp>
      <p:sp>
        <p:nvSpPr>
          <p:cNvPr id="52228"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40</a:t>
            </a:fld>
            <a:endParaRPr lang="es-ES"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4 Título"/>
          <p:cNvSpPr>
            <a:spLocks noGrp="1"/>
          </p:cNvSpPr>
          <p:nvPr>
            <p:ph type="title"/>
          </p:nvPr>
        </p:nvSpPr>
        <p:spPr/>
        <p:txBody>
          <a:bodyPr/>
          <a:lstStyle/>
          <a:p>
            <a:r>
              <a:rPr lang="es-ES" smtClean="0"/>
              <a:t>Expresión canónica de una función booleana con minitérminos</a:t>
            </a:r>
          </a:p>
        </p:txBody>
      </p:sp>
      <p:sp>
        <p:nvSpPr>
          <p:cNvPr id="53251"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41</a:t>
            </a:fld>
            <a:endParaRPr lang="es-ES" dirty="0" smtClean="0"/>
          </a:p>
        </p:txBody>
      </p:sp>
      <p:pic>
        <p:nvPicPr>
          <p:cNvPr id="53252" name="Picture 4"/>
          <p:cNvPicPr>
            <a:picLocks noChangeAspect="1" noChangeArrowheads="1"/>
          </p:cNvPicPr>
          <p:nvPr/>
        </p:nvPicPr>
        <p:blipFill>
          <a:blip r:embed="rId3" cstate="print"/>
          <a:srcRect/>
          <a:stretch>
            <a:fillRect/>
          </a:stretch>
        </p:blipFill>
        <p:spPr bwMode="auto">
          <a:xfrm>
            <a:off x="1044575" y="1757363"/>
            <a:ext cx="7038975" cy="3933825"/>
          </a:xfrm>
          <a:prstGeom prst="rect">
            <a:avLst/>
          </a:prstGeom>
          <a:noFill/>
          <a:ln w="9525" algn="ctr">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4 Título"/>
          <p:cNvSpPr>
            <a:spLocks noGrp="1"/>
          </p:cNvSpPr>
          <p:nvPr>
            <p:ph type="title"/>
          </p:nvPr>
        </p:nvSpPr>
        <p:spPr/>
        <p:txBody>
          <a:bodyPr/>
          <a:lstStyle/>
          <a:p>
            <a:r>
              <a:rPr lang="es-ES" smtClean="0"/>
              <a:t>Expresión de una función booleana con maxitérminos</a:t>
            </a:r>
          </a:p>
        </p:txBody>
      </p:sp>
      <p:sp>
        <p:nvSpPr>
          <p:cNvPr id="54275"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42</a:t>
            </a:fld>
            <a:endParaRPr lang="es-ES" dirty="0" smtClean="0"/>
          </a:p>
        </p:txBody>
      </p:sp>
      <p:pic>
        <p:nvPicPr>
          <p:cNvPr id="54276" name="Picture 5"/>
          <p:cNvPicPr>
            <a:picLocks noChangeAspect="1" noChangeArrowheads="1"/>
          </p:cNvPicPr>
          <p:nvPr/>
        </p:nvPicPr>
        <p:blipFill>
          <a:blip r:embed="rId3" cstate="print"/>
          <a:srcRect/>
          <a:stretch>
            <a:fillRect/>
          </a:stretch>
        </p:blipFill>
        <p:spPr bwMode="auto">
          <a:xfrm>
            <a:off x="420688" y="1885950"/>
            <a:ext cx="8221662" cy="3805238"/>
          </a:xfrm>
          <a:prstGeom prst="rect">
            <a:avLst/>
          </a:prstGeom>
          <a:noFill/>
          <a:ln w="9525" algn="ctr">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Título"/>
          <p:cNvSpPr>
            <a:spLocks noGrp="1"/>
          </p:cNvSpPr>
          <p:nvPr>
            <p:ph type="title"/>
          </p:nvPr>
        </p:nvSpPr>
        <p:spPr/>
        <p:txBody>
          <a:bodyPr/>
          <a:lstStyle/>
          <a:p>
            <a:r>
              <a:rPr lang="es-ES" smtClean="0"/>
              <a:t>Componentes Digitales</a:t>
            </a:r>
          </a:p>
        </p:txBody>
      </p:sp>
      <p:sp>
        <p:nvSpPr>
          <p:cNvPr id="55299" name="2 Marcador de contenido"/>
          <p:cNvSpPr>
            <a:spLocks noGrp="1"/>
          </p:cNvSpPr>
          <p:nvPr>
            <p:ph idx="1"/>
          </p:nvPr>
        </p:nvSpPr>
        <p:spPr/>
        <p:txBody>
          <a:bodyPr/>
          <a:lstStyle/>
          <a:p>
            <a:r>
              <a:rPr lang="es-ES" smtClean="0"/>
              <a:t>Puertas: </a:t>
            </a:r>
          </a:p>
          <a:p>
            <a:pPr lvl="1">
              <a:spcAft>
                <a:spcPct val="0"/>
              </a:spcAft>
            </a:pPr>
            <a:r>
              <a:rPr lang="es-ES" smtClean="0"/>
              <a:t>las puertas son dispositivos o componentes electrónicos discretos o integrados de menor complejidad, que soportan o materializan operaciones booleanas o lógicas.</a:t>
            </a:r>
          </a:p>
          <a:p>
            <a:endParaRPr lang="es-ES" smtClean="0"/>
          </a:p>
          <a:p>
            <a:r>
              <a:rPr lang="es-ES" smtClean="0"/>
              <a:t>Implementación de las puertas</a:t>
            </a:r>
          </a:p>
          <a:p>
            <a:pPr lvl="1">
              <a:spcAft>
                <a:spcPct val="0"/>
              </a:spcAft>
            </a:pPr>
            <a:r>
              <a:rPr lang="es-ES" smtClean="0"/>
              <a:t>Las puertas fueron fundamentalmente implementadas usando diodos y transistores que actuaban como conmutadores electrónicos, pero anteriormente también se construyeron con relés, lógica neumática y elementos mecánicos.</a:t>
            </a:r>
          </a:p>
          <a:p>
            <a:pPr lvl="1">
              <a:spcAft>
                <a:spcPct val="0"/>
              </a:spcAft>
              <a:buFont typeface="Monotype Sorts" pitchFamily="2" charset="2"/>
              <a:buNone/>
            </a:pPr>
            <a:endParaRPr lang="es-ES" smtClean="0"/>
          </a:p>
        </p:txBody>
      </p:sp>
      <p:sp>
        <p:nvSpPr>
          <p:cNvPr id="55300"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43</a:t>
            </a:fld>
            <a:endParaRPr lang="es-ES"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title"/>
          </p:nvPr>
        </p:nvSpPr>
        <p:spPr/>
        <p:txBody>
          <a:bodyPr/>
          <a:lstStyle/>
          <a:p>
            <a:r>
              <a:rPr lang="es-ES" smtClean="0"/>
              <a:t>Primitiva o Puerta NOT</a:t>
            </a:r>
          </a:p>
        </p:txBody>
      </p:sp>
      <p:sp>
        <p:nvSpPr>
          <p:cNvPr id="56323" name="2 Marcador de contenido"/>
          <p:cNvSpPr>
            <a:spLocks noGrp="1"/>
          </p:cNvSpPr>
          <p:nvPr>
            <p:ph idx="1"/>
          </p:nvPr>
        </p:nvSpPr>
        <p:spPr>
          <a:xfrm>
            <a:off x="420688" y="1447800"/>
            <a:ext cx="8418512" cy="1279525"/>
          </a:xfrm>
        </p:spPr>
        <p:txBody>
          <a:bodyPr/>
          <a:lstStyle/>
          <a:p>
            <a:r>
              <a:rPr lang="es-ES" smtClean="0"/>
              <a:t>La puerta lógica NO (NOT en inglés) realiza la función booleana de inversión o negación de una variable lógica</a:t>
            </a:r>
          </a:p>
        </p:txBody>
      </p:sp>
      <p:sp>
        <p:nvSpPr>
          <p:cNvPr id="56324"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44</a:t>
            </a:fld>
            <a:endParaRPr lang="es-ES" dirty="0" smtClean="0"/>
          </a:p>
        </p:txBody>
      </p:sp>
      <p:pic>
        <p:nvPicPr>
          <p:cNvPr id="56325" name="Picture 2" descr="http://upload.wikimedia.org/wikipedia/commons/0/0e/Funcion_logica_NO.PNG?uselang=es"/>
          <p:cNvPicPr>
            <a:picLocks noChangeAspect="1" noChangeArrowheads="1"/>
          </p:cNvPicPr>
          <p:nvPr/>
        </p:nvPicPr>
        <p:blipFill>
          <a:blip r:embed="rId3" cstate="print"/>
          <a:srcRect/>
          <a:stretch>
            <a:fillRect/>
          </a:stretch>
        </p:blipFill>
        <p:spPr bwMode="auto">
          <a:xfrm>
            <a:off x="1327150" y="2727325"/>
            <a:ext cx="6216650" cy="1831975"/>
          </a:xfrm>
          <a:prstGeom prst="rect">
            <a:avLst/>
          </a:prstGeom>
          <a:noFill/>
          <a:ln w="9525">
            <a:noFill/>
            <a:miter lim="800000"/>
            <a:headEnd/>
            <a:tailEnd/>
          </a:ln>
        </p:spPr>
      </p:pic>
      <p:graphicFrame>
        <p:nvGraphicFramePr>
          <p:cNvPr id="6" name="5 Tabla"/>
          <p:cNvGraphicFramePr>
            <a:graphicFrameLocks noGrp="1"/>
          </p:cNvGraphicFramePr>
          <p:nvPr/>
        </p:nvGraphicFramePr>
        <p:xfrm>
          <a:off x="3516313" y="4813300"/>
          <a:ext cx="2180898" cy="925830"/>
        </p:xfrm>
        <a:graphic>
          <a:graphicData uri="http://schemas.openxmlformats.org/drawingml/2006/table">
            <a:tbl>
              <a:tblPr/>
              <a:tblGrid>
                <a:gridCol w="1090449"/>
                <a:gridCol w="1090449"/>
              </a:tblGrid>
              <a:tr h="0">
                <a:tc>
                  <a:txBody>
                    <a:bodyPr/>
                    <a:lstStyle/>
                    <a:p>
                      <a:pPr algn="ctr"/>
                      <a:r>
                        <a:rPr lang="es-ES" sz="1400">
                          <a:latin typeface="Arial" pitchFamily="34" charset="0"/>
                          <a:cs typeface="Arial" pitchFamily="34" charset="0"/>
                        </a:rPr>
                        <a:t>Entrada </a:t>
                      </a:r>
                    </a:p>
                  </a:txBody>
                  <a:tcPr marL="47625" marR="47625" marT="47625" marB="47625" anchor="ctr">
                    <a:lnL>
                      <a:noFill/>
                    </a:lnL>
                    <a:lnR>
                      <a:noFill/>
                    </a:lnR>
                    <a:lnT>
                      <a:noFill/>
                    </a:lnT>
                    <a:lnB>
                      <a:noFill/>
                    </a:lnB>
                    <a:solidFill>
                      <a:srgbClr val="90EE90"/>
                    </a:solidFill>
                  </a:tcPr>
                </a:tc>
                <a:tc>
                  <a:txBody>
                    <a:bodyPr/>
                    <a:lstStyle/>
                    <a:p>
                      <a:pPr algn="ctr"/>
                      <a:r>
                        <a:rPr lang="es-ES" sz="1400" b="1">
                          <a:latin typeface="Arial" pitchFamily="34" charset="0"/>
                          <a:cs typeface="Arial" pitchFamily="34" charset="0"/>
                        </a:rPr>
                        <a:t>Salida </a:t>
                      </a:r>
                      <a:endParaRPr lang="es-ES" sz="1400">
                        <a:latin typeface="Arial" pitchFamily="34" charset="0"/>
                        <a:cs typeface="Arial" pitchFamily="34" charset="0"/>
                      </a:endParaRPr>
                    </a:p>
                  </a:txBody>
                  <a:tcPr marL="47625" marR="47625" marT="47625" marB="47625" anchor="ctr">
                    <a:lnL>
                      <a:noFill/>
                    </a:lnL>
                    <a:lnR>
                      <a:noFill/>
                    </a:lnR>
                    <a:lnT>
                      <a:noFill/>
                    </a:lnT>
                    <a:lnB>
                      <a:noFill/>
                    </a:lnB>
                    <a:solidFill>
                      <a:srgbClr val="FFD0D0"/>
                    </a:solidFill>
                  </a:tcPr>
                </a:tc>
              </a:tr>
              <a:tr h="0">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dirty="0">
                          <a:latin typeface="Arial" pitchFamily="34" charset="0"/>
                          <a:cs typeface="Arial" pitchFamily="34" charset="0"/>
                        </a:rPr>
                        <a:t>0</a:t>
                      </a:r>
                    </a:p>
                  </a:txBody>
                  <a:tcPr marL="47625" marR="47625" marT="47625" marB="47625" anchor="ctr">
                    <a:lnL>
                      <a:noFill/>
                    </a:lnL>
                    <a:lnR>
                      <a:noFill/>
                    </a:lnR>
                    <a:lnT>
                      <a:noFill/>
                    </a:lnT>
                    <a:lnB>
                      <a:noFill/>
                    </a:lnB>
                    <a:solidFill>
                      <a:srgbClr val="FFF0F0"/>
                    </a:solidFill>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Título"/>
          <p:cNvSpPr>
            <a:spLocks noGrp="1"/>
          </p:cNvSpPr>
          <p:nvPr>
            <p:ph type="title"/>
          </p:nvPr>
        </p:nvSpPr>
        <p:spPr/>
        <p:txBody>
          <a:bodyPr/>
          <a:lstStyle/>
          <a:p>
            <a:r>
              <a:rPr lang="es-ES" smtClean="0"/>
              <a:t>Primitiva o Puerta NO-Y</a:t>
            </a:r>
          </a:p>
        </p:txBody>
      </p:sp>
      <p:sp>
        <p:nvSpPr>
          <p:cNvPr id="57347" name="2 Marcador de contenido"/>
          <p:cNvSpPr>
            <a:spLocks noGrp="1"/>
          </p:cNvSpPr>
          <p:nvPr>
            <p:ph idx="1"/>
          </p:nvPr>
        </p:nvSpPr>
        <p:spPr>
          <a:xfrm>
            <a:off x="420688" y="1447800"/>
            <a:ext cx="8418512" cy="1989138"/>
          </a:xfrm>
        </p:spPr>
        <p:txBody>
          <a:bodyPr/>
          <a:lstStyle/>
          <a:p>
            <a:r>
              <a:rPr lang="es-ES" smtClean="0"/>
              <a:t>La puerta lógica NO-Y, más conocida por su nombre en inglés NAND, realiza la operación de producto lógico negado.</a:t>
            </a:r>
          </a:p>
        </p:txBody>
      </p:sp>
      <p:sp>
        <p:nvSpPr>
          <p:cNvPr id="57348"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45</a:t>
            </a:fld>
            <a:endParaRPr lang="es-ES" dirty="0" smtClean="0"/>
          </a:p>
        </p:txBody>
      </p:sp>
      <p:pic>
        <p:nvPicPr>
          <p:cNvPr id="57349" name="Picture 2" descr="http://upload.wikimedia.org/wikipedia/commons/a/a7/Funcion_logica_NO-Y.PNG?uselang=es"/>
          <p:cNvPicPr>
            <a:picLocks noChangeAspect="1" noChangeArrowheads="1"/>
          </p:cNvPicPr>
          <p:nvPr/>
        </p:nvPicPr>
        <p:blipFill>
          <a:blip r:embed="rId2" cstate="print"/>
          <a:srcRect/>
          <a:stretch>
            <a:fillRect/>
          </a:stretch>
        </p:blipFill>
        <p:spPr bwMode="auto">
          <a:xfrm>
            <a:off x="1382713" y="2582863"/>
            <a:ext cx="6537325" cy="1925637"/>
          </a:xfrm>
          <a:prstGeom prst="rect">
            <a:avLst/>
          </a:prstGeom>
          <a:noFill/>
          <a:ln w="9525">
            <a:noFill/>
            <a:miter lim="800000"/>
            <a:headEnd/>
            <a:tailEnd/>
          </a:ln>
        </p:spPr>
      </p:pic>
      <p:graphicFrame>
        <p:nvGraphicFramePr>
          <p:cNvPr id="6" name="5 Tabla"/>
          <p:cNvGraphicFramePr>
            <a:graphicFrameLocks noGrp="1"/>
          </p:cNvGraphicFramePr>
          <p:nvPr/>
        </p:nvGraphicFramePr>
        <p:xfrm>
          <a:off x="3468688" y="4508500"/>
          <a:ext cx="2779986" cy="1543050"/>
        </p:xfrm>
        <a:graphic>
          <a:graphicData uri="http://schemas.openxmlformats.org/drawingml/2006/table">
            <a:tbl>
              <a:tblPr/>
              <a:tblGrid>
                <a:gridCol w="926662"/>
                <a:gridCol w="926662"/>
                <a:gridCol w="926662"/>
              </a:tblGrid>
              <a:tr h="0">
                <a:tc>
                  <a:txBody>
                    <a:bodyPr/>
                    <a:lstStyle/>
                    <a:p>
                      <a:pPr algn="ctr"/>
                      <a:r>
                        <a:rPr lang="es-ES" sz="1400">
                          <a:latin typeface="Arial" pitchFamily="34" charset="0"/>
                          <a:cs typeface="Arial" pitchFamily="34" charset="0"/>
                        </a:rPr>
                        <a:t>Entrada </a:t>
                      </a:r>
                    </a:p>
                  </a:txBody>
                  <a:tcPr marL="47625" marR="47625" marT="47625" marB="47625" anchor="ctr">
                    <a:lnL>
                      <a:noFill/>
                    </a:lnL>
                    <a:lnR>
                      <a:noFill/>
                    </a:lnR>
                    <a:lnT>
                      <a:noFill/>
                    </a:lnT>
                    <a:lnB>
                      <a:noFill/>
                    </a:lnB>
                    <a:solidFill>
                      <a:srgbClr val="90EE90"/>
                    </a:solidFill>
                  </a:tcPr>
                </a:tc>
                <a:tc>
                  <a:txBody>
                    <a:bodyPr/>
                    <a:lstStyle/>
                    <a:p>
                      <a:pPr algn="ctr"/>
                      <a:r>
                        <a:rPr lang="es-ES" sz="1400">
                          <a:latin typeface="Arial" pitchFamily="34" charset="0"/>
                          <a:cs typeface="Arial" pitchFamily="34" charset="0"/>
                        </a:rPr>
                        <a:t>Entrada </a:t>
                      </a:r>
                    </a:p>
                  </a:txBody>
                  <a:tcPr marL="47625" marR="47625" marT="47625" marB="47625" anchor="ctr">
                    <a:lnL>
                      <a:noFill/>
                    </a:lnL>
                    <a:lnR>
                      <a:noFill/>
                    </a:lnR>
                    <a:lnT>
                      <a:noFill/>
                    </a:lnT>
                    <a:lnB>
                      <a:noFill/>
                    </a:lnB>
                    <a:solidFill>
                      <a:srgbClr val="90EE90"/>
                    </a:solidFill>
                  </a:tcPr>
                </a:tc>
                <a:tc>
                  <a:txBody>
                    <a:bodyPr/>
                    <a:lstStyle/>
                    <a:p>
                      <a:pPr algn="ctr"/>
                      <a:r>
                        <a:rPr lang="es-ES" sz="1400" b="1">
                          <a:latin typeface="Arial" pitchFamily="34" charset="0"/>
                          <a:cs typeface="Arial" pitchFamily="34" charset="0"/>
                        </a:rPr>
                        <a:t>Salida </a:t>
                      </a:r>
                      <a:endParaRPr lang="es-ES" sz="1400">
                        <a:latin typeface="Arial" pitchFamily="34" charset="0"/>
                        <a:cs typeface="Arial" pitchFamily="34" charset="0"/>
                      </a:endParaRPr>
                    </a:p>
                  </a:txBody>
                  <a:tcPr marL="47625" marR="47625" marT="47625" marB="47625" anchor="ctr">
                    <a:lnL>
                      <a:noFill/>
                    </a:lnL>
                    <a:lnR>
                      <a:noFill/>
                    </a:lnR>
                    <a:lnT>
                      <a:noFill/>
                    </a:lnT>
                    <a:lnB>
                      <a:noFill/>
                    </a:lnB>
                    <a:solidFill>
                      <a:srgbClr val="FFD0D0"/>
                    </a:solidFill>
                  </a:tcPr>
                </a:tc>
              </a:tr>
              <a:tr h="0">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dirty="0">
                          <a:latin typeface="Arial" pitchFamily="34" charset="0"/>
                          <a:cs typeface="Arial" pitchFamily="34" charset="0"/>
                        </a:rPr>
                        <a:t>0</a:t>
                      </a:r>
                    </a:p>
                  </a:txBody>
                  <a:tcPr marL="47625" marR="47625" marT="47625" marB="47625" anchor="ctr">
                    <a:lnL>
                      <a:noFill/>
                    </a:lnL>
                    <a:lnR>
                      <a:noFill/>
                    </a:lnR>
                    <a:lnT>
                      <a:noFill/>
                    </a:lnT>
                    <a:lnB>
                      <a:noFill/>
                    </a:lnB>
                    <a:solidFill>
                      <a:srgbClr val="FFF0F0"/>
                    </a:solidFill>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Título"/>
          <p:cNvSpPr>
            <a:spLocks noGrp="1"/>
          </p:cNvSpPr>
          <p:nvPr>
            <p:ph type="title"/>
          </p:nvPr>
        </p:nvSpPr>
        <p:spPr/>
        <p:txBody>
          <a:bodyPr/>
          <a:lstStyle/>
          <a:p>
            <a:r>
              <a:rPr lang="es-ES" smtClean="0"/>
              <a:t>Primitiva o Puerta NO-O</a:t>
            </a:r>
          </a:p>
        </p:txBody>
      </p:sp>
      <p:sp>
        <p:nvSpPr>
          <p:cNvPr id="58371" name="2 Marcador de contenido"/>
          <p:cNvSpPr>
            <a:spLocks noGrp="1"/>
          </p:cNvSpPr>
          <p:nvPr>
            <p:ph idx="1"/>
          </p:nvPr>
        </p:nvSpPr>
        <p:spPr>
          <a:xfrm>
            <a:off x="420688" y="1447800"/>
            <a:ext cx="8418512" cy="1279525"/>
          </a:xfrm>
        </p:spPr>
        <p:txBody>
          <a:bodyPr/>
          <a:lstStyle/>
          <a:p>
            <a:r>
              <a:rPr lang="es-ES" smtClean="0"/>
              <a:t>La puerta lógica NO-O, más conocida por su nombre en inglés NOR, realiza la operación de suma lógica negada. </a:t>
            </a:r>
          </a:p>
        </p:txBody>
      </p:sp>
      <p:sp>
        <p:nvSpPr>
          <p:cNvPr id="58372"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46</a:t>
            </a:fld>
            <a:endParaRPr lang="es-ES" dirty="0" smtClean="0"/>
          </a:p>
        </p:txBody>
      </p:sp>
      <p:pic>
        <p:nvPicPr>
          <p:cNvPr id="58373" name="Picture 2" descr="http://upload.wikimedia.org/wikipedia/commons/c/ce/Funcion_logica_NO-O.PNG?uselang=es"/>
          <p:cNvPicPr>
            <a:picLocks noChangeAspect="1" noChangeArrowheads="1"/>
          </p:cNvPicPr>
          <p:nvPr/>
        </p:nvPicPr>
        <p:blipFill>
          <a:blip r:embed="rId3" cstate="print"/>
          <a:srcRect/>
          <a:stretch>
            <a:fillRect/>
          </a:stretch>
        </p:blipFill>
        <p:spPr bwMode="auto">
          <a:xfrm>
            <a:off x="1263650" y="2522538"/>
            <a:ext cx="6583363" cy="1938337"/>
          </a:xfrm>
          <a:prstGeom prst="rect">
            <a:avLst/>
          </a:prstGeom>
          <a:noFill/>
          <a:ln w="9525">
            <a:noFill/>
            <a:miter lim="800000"/>
            <a:headEnd/>
            <a:tailEnd/>
          </a:ln>
        </p:spPr>
      </p:pic>
      <p:graphicFrame>
        <p:nvGraphicFramePr>
          <p:cNvPr id="7" name="6 Tabla"/>
          <p:cNvGraphicFramePr>
            <a:graphicFrameLocks noGrp="1"/>
          </p:cNvGraphicFramePr>
          <p:nvPr/>
        </p:nvGraphicFramePr>
        <p:xfrm>
          <a:off x="2522538" y="4460875"/>
          <a:ext cx="3342291" cy="1543050"/>
        </p:xfrm>
        <a:graphic>
          <a:graphicData uri="http://schemas.openxmlformats.org/drawingml/2006/table">
            <a:tbl>
              <a:tblPr/>
              <a:tblGrid>
                <a:gridCol w="1114097"/>
                <a:gridCol w="1114097"/>
                <a:gridCol w="1114097"/>
              </a:tblGrid>
              <a:tr h="0">
                <a:tc>
                  <a:txBody>
                    <a:bodyPr/>
                    <a:lstStyle/>
                    <a:p>
                      <a:pPr algn="ctr"/>
                      <a:r>
                        <a:rPr lang="es-ES" sz="1400">
                          <a:latin typeface="Arial" pitchFamily="34" charset="0"/>
                          <a:cs typeface="Arial" pitchFamily="34" charset="0"/>
                        </a:rPr>
                        <a:t>Entrada </a:t>
                      </a:r>
                    </a:p>
                  </a:txBody>
                  <a:tcPr marL="47625" marR="47625" marT="47625" marB="47625" anchor="ctr">
                    <a:lnL>
                      <a:noFill/>
                    </a:lnL>
                    <a:lnR>
                      <a:noFill/>
                    </a:lnR>
                    <a:lnT>
                      <a:noFill/>
                    </a:lnT>
                    <a:lnB>
                      <a:noFill/>
                    </a:lnB>
                    <a:solidFill>
                      <a:srgbClr val="90EE90"/>
                    </a:solidFill>
                  </a:tcPr>
                </a:tc>
                <a:tc>
                  <a:txBody>
                    <a:bodyPr/>
                    <a:lstStyle/>
                    <a:p>
                      <a:pPr algn="ctr"/>
                      <a:r>
                        <a:rPr lang="es-ES" sz="1400">
                          <a:latin typeface="Arial" pitchFamily="34" charset="0"/>
                          <a:cs typeface="Arial" pitchFamily="34" charset="0"/>
                        </a:rPr>
                        <a:t>Entrada </a:t>
                      </a:r>
                    </a:p>
                  </a:txBody>
                  <a:tcPr marL="47625" marR="47625" marT="47625" marB="47625" anchor="ctr">
                    <a:lnL>
                      <a:noFill/>
                    </a:lnL>
                    <a:lnR>
                      <a:noFill/>
                    </a:lnR>
                    <a:lnT>
                      <a:noFill/>
                    </a:lnT>
                    <a:lnB>
                      <a:noFill/>
                    </a:lnB>
                    <a:solidFill>
                      <a:srgbClr val="90EE90"/>
                    </a:solidFill>
                  </a:tcPr>
                </a:tc>
                <a:tc>
                  <a:txBody>
                    <a:bodyPr/>
                    <a:lstStyle/>
                    <a:p>
                      <a:pPr algn="ctr"/>
                      <a:r>
                        <a:rPr lang="es-ES" sz="1400" b="1">
                          <a:latin typeface="Arial" pitchFamily="34" charset="0"/>
                          <a:cs typeface="Arial" pitchFamily="34" charset="0"/>
                        </a:rPr>
                        <a:t>Salida </a:t>
                      </a:r>
                      <a:endParaRPr lang="es-ES" sz="1400">
                        <a:latin typeface="Arial" pitchFamily="34" charset="0"/>
                        <a:cs typeface="Arial" pitchFamily="34" charset="0"/>
                      </a:endParaRPr>
                    </a:p>
                  </a:txBody>
                  <a:tcPr marL="47625" marR="47625" marT="47625" marB="47625" anchor="ctr">
                    <a:lnL>
                      <a:noFill/>
                    </a:lnL>
                    <a:lnR>
                      <a:noFill/>
                    </a:lnR>
                    <a:lnT>
                      <a:noFill/>
                    </a:lnT>
                    <a:lnB>
                      <a:noFill/>
                    </a:lnB>
                    <a:solidFill>
                      <a:srgbClr val="FFD0D0"/>
                    </a:solidFill>
                  </a:tcPr>
                </a:tc>
              </a:tr>
              <a:tr h="0">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dirty="0">
                          <a:latin typeface="Arial" pitchFamily="34" charset="0"/>
                          <a:cs typeface="Arial" pitchFamily="34" charset="0"/>
                        </a:rPr>
                        <a:t>0</a:t>
                      </a:r>
                    </a:p>
                  </a:txBody>
                  <a:tcPr marL="47625" marR="47625" marT="47625" marB="47625" anchor="ctr">
                    <a:lnL>
                      <a:noFill/>
                    </a:lnL>
                    <a:lnR>
                      <a:noFill/>
                    </a:lnR>
                    <a:lnT>
                      <a:noFill/>
                    </a:lnT>
                    <a:lnB>
                      <a:noFill/>
                    </a:lnB>
                    <a:solidFill>
                      <a:srgbClr val="FFF0F0"/>
                    </a:solidFill>
                  </a:tcPr>
                </a:tc>
              </a:tr>
            </a:tbl>
          </a:graphicData>
        </a:graphic>
      </p:graphicFrame>
      <p:pic>
        <p:nvPicPr>
          <p:cNvPr id="58390" name="Picture 5" descr="A"/>
          <p:cNvPicPr>
            <a:picLocks noChangeAspect="1" noChangeArrowheads="1"/>
          </p:cNvPicPr>
          <p:nvPr/>
        </p:nvPicPr>
        <p:blipFill>
          <a:blip r:embed="rId4" cstate="print"/>
          <a:srcRect/>
          <a:stretch>
            <a:fillRect/>
          </a:stretch>
        </p:blipFill>
        <p:spPr bwMode="auto">
          <a:xfrm>
            <a:off x="0" y="0"/>
            <a:ext cx="142875" cy="133350"/>
          </a:xfrm>
          <a:prstGeom prst="rect">
            <a:avLst/>
          </a:prstGeom>
          <a:noFill/>
          <a:ln w="9525">
            <a:noFill/>
            <a:miter lim="800000"/>
            <a:headEnd/>
            <a:tailEnd/>
          </a:ln>
        </p:spPr>
      </p:pic>
      <p:pic>
        <p:nvPicPr>
          <p:cNvPr id="58391" name="Picture 6" descr="B"/>
          <p:cNvPicPr>
            <a:picLocks noChangeAspect="1" noChangeArrowheads="1"/>
          </p:cNvPicPr>
          <p:nvPr/>
        </p:nvPicPr>
        <p:blipFill>
          <a:blip r:embed="rId5" cstate="print"/>
          <a:srcRect/>
          <a:stretch>
            <a:fillRect/>
          </a:stretch>
        </p:blipFill>
        <p:spPr bwMode="auto">
          <a:xfrm>
            <a:off x="0" y="0"/>
            <a:ext cx="142875" cy="13335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Título"/>
          <p:cNvSpPr>
            <a:spLocks noGrp="1"/>
          </p:cNvSpPr>
          <p:nvPr>
            <p:ph type="title"/>
          </p:nvPr>
        </p:nvSpPr>
        <p:spPr/>
        <p:txBody>
          <a:bodyPr/>
          <a:lstStyle/>
          <a:p>
            <a:r>
              <a:rPr lang="es-ES" smtClean="0"/>
              <a:t>La puerta OR-exclusiva</a:t>
            </a:r>
          </a:p>
        </p:txBody>
      </p:sp>
      <p:sp>
        <p:nvSpPr>
          <p:cNvPr id="59395" name="2 Marcador de contenido"/>
          <p:cNvSpPr>
            <a:spLocks noGrp="1"/>
          </p:cNvSpPr>
          <p:nvPr>
            <p:ph idx="1"/>
          </p:nvPr>
        </p:nvSpPr>
        <p:spPr>
          <a:xfrm>
            <a:off x="420688" y="1447800"/>
            <a:ext cx="8418512" cy="1279525"/>
          </a:xfrm>
        </p:spPr>
        <p:txBody>
          <a:bodyPr/>
          <a:lstStyle/>
          <a:p>
            <a:r>
              <a:rPr lang="es-ES" smtClean="0"/>
              <a:t>La puerta lógica OR-exclusiva, más conocida por su nombre en inglés XOR, realiza la función booleana A'B+AB'. </a:t>
            </a:r>
          </a:p>
        </p:txBody>
      </p:sp>
      <p:sp>
        <p:nvSpPr>
          <p:cNvPr id="59396"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47</a:t>
            </a:fld>
            <a:endParaRPr lang="es-ES" dirty="0" smtClean="0"/>
          </a:p>
        </p:txBody>
      </p:sp>
      <p:pic>
        <p:nvPicPr>
          <p:cNvPr id="59397" name="Picture 2" descr="http://upload.wikimedia.org/wikipedia/commons/0/01/Funcion_logica_O-EX.PNG?uselang=es"/>
          <p:cNvPicPr>
            <a:picLocks noChangeAspect="1" noChangeArrowheads="1"/>
          </p:cNvPicPr>
          <p:nvPr/>
        </p:nvPicPr>
        <p:blipFill>
          <a:blip r:embed="rId3" cstate="print"/>
          <a:srcRect/>
          <a:stretch>
            <a:fillRect/>
          </a:stretch>
        </p:blipFill>
        <p:spPr bwMode="auto">
          <a:xfrm>
            <a:off x="1343025" y="2727325"/>
            <a:ext cx="6318250" cy="1862138"/>
          </a:xfrm>
          <a:prstGeom prst="rect">
            <a:avLst/>
          </a:prstGeom>
          <a:noFill/>
          <a:ln w="9525">
            <a:noFill/>
            <a:miter lim="800000"/>
            <a:headEnd/>
            <a:tailEnd/>
          </a:ln>
        </p:spPr>
      </p:pic>
      <p:graphicFrame>
        <p:nvGraphicFramePr>
          <p:cNvPr id="10" name="9 Tabla"/>
          <p:cNvGraphicFramePr>
            <a:graphicFrameLocks noGrp="1"/>
          </p:cNvGraphicFramePr>
          <p:nvPr/>
        </p:nvGraphicFramePr>
        <p:xfrm>
          <a:off x="3311525" y="4589463"/>
          <a:ext cx="2680137" cy="1543050"/>
        </p:xfrm>
        <a:graphic>
          <a:graphicData uri="http://schemas.openxmlformats.org/drawingml/2006/table">
            <a:tbl>
              <a:tblPr/>
              <a:tblGrid>
                <a:gridCol w="893379"/>
                <a:gridCol w="893379"/>
                <a:gridCol w="893379"/>
              </a:tblGrid>
              <a:tr h="0">
                <a:tc>
                  <a:txBody>
                    <a:bodyPr/>
                    <a:lstStyle/>
                    <a:p>
                      <a:pPr algn="ctr"/>
                      <a:r>
                        <a:rPr lang="es-ES" sz="1400">
                          <a:latin typeface="Arial" pitchFamily="34" charset="0"/>
                          <a:cs typeface="Arial" pitchFamily="34" charset="0"/>
                        </a:rPr>
                        <a:t>Entrada </a:t>
                      </a:r>
                    </a:p>
                  </a:txBody>
                  <a:tcPr marL="47625" marR="47625" marT="47625" marB="47625" anchor="ctr">
                    <a:lnL>
                      <a:noFill/>
                    </a:lnL>
                    <a:lnR>
                      <a:noFill/>
                    </a:lnR>
                    <a:lnT>
                      <a:noFill/>
                    </a:lnT>
                    <a:lnB>
                      <a:noFill/>
                    </a:lnB>
                    <a:solidFill>
                      <a:srgbClr val="90EE90"/>
                    </a:solidFill>
                  </a:tcPr>
                </a:tc>
                <a:tc>
                  <a:txBody>
                    <a:bodyPr/>
                    <a:lstStyle/>
                    <a:p>
                      <a:pPr algn="ctr"/>
                      <a:r>
                        <a:rPr lang="es-ES" sz="1400">
                          <a:latin typeface="Arial" pitchFamily="34" charset="0"/>
                          <a:cs typeface="Arial" pitchFamily="34" charset="0"/>
                        </a:rPr>
                        <a:t>Entrada </a:t>
                      </a:r>
                    </a:p>
                  </a:txBody>
                  <a:tcPr marL="47625" marR="47625" marT="47625" marB="47625" anchor="ctr">
                    <a:lnL>
                      <a:noFill/>
                    </a:lnL>
                    <a:lnR>
                      <a:noFill/>
                    </a:lnR>
                    <a:lnT>
                      <a:noFill/>
                    </a:lnT>
                    <a:lnB>
                      <a:noFill/>
                    </a:lnB>
                    <a:solidFill>
                      <a:srgbClr val="90EE90"/>
                    </a:solidFill>
                  </a:tcPr>
                </a:tc>
                <a:tc>
                  <a:txBody>
                    <a:bodyPr/>
                    <a:lstStyle/>
                    <a:p>
                      <a:pPr algn="ctr"/>
                      <a:r>
                        <a:rPr lang="es-ES" sz="1400" b="1">
                          <a:latin typeface="Arial" pitchFamily="34" charset="0"/>
                          <a:cs typeface="Arial" pitchFamily="34" charset="0"/>
                        </a:rPr>
                        <a:t>Salida </a:t>
                      </a:r>
                      <a:endParaRPr lang="es-ES" sz="1400">
                        <a:latin typeface="Arial" pitchFamily="34" charset="0"/>
                        <a:cs typeface="Arial" pitchFamily="34" charset="0"/>
                      </a:endParaRPr>
                    </a:p>
                  </a:txBody>
                  <a:tcPr marL="47625" marR="47625" marT="47625" marB="47625" anchor="ctr">
                    <a:lnL>
                      <a:noFill/>
                    </a:lnL>
                    <a:lnR>
                      <a:noFill/>
                    </a:lnR>
                    <a:lnT>
                      <a:noFill/>
                    </a:lnT>
                    <a:lnB>
                      <a:noFill/>
                    </a:lnB>
                    <a:solidFill>
                      <a:srgbClr val="FFD0D0"/>
                    </a:solidFill>
                  </a:tcPr>
                </a:tc>
              </a:tr>
              <a:tr h="0">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0</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FF0F0"/>
                    </a:solidFill>
                  </a:tcPr>
                </a:tc>
              </a:tr>
              <a:tr h="0">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a:latin typeface="Arial" pitchFamily="34" charset="0"/>
                          <a:cs typeface="Arial" pitchFamily="34" charset="0"/>
                        </a:rPr>
                        <a:t>1</a:t>
                      </a:r>
                    </a:p>
                  </a:txBody>
                  <a:tcPr marL="47625" marR="47625" marT="47625" marB="47625" anchor="ctr">
                    <a:lnL>
                      <a:noFill/>
                    </a:lnL>
                    <a:lnR>
                      <a:noFill/>
                    </a:lnR>
                    <a:lnT>
                      <a:noFill/>
                    </a:lnT>
                    <a:lnB>
                      <a:noFill/>
                    </a:lnB>
                    <a:solidFill>
                      <a:srgbClr val="F0FFF0"/>
                    </a:solidFill>
                  </a:tcPr>
                </a:tc>
                <a:tc>
                  <a:txBody>
                    <a:bodyPr/>
                    <a:lstStyle/>
                    <a:p>
                      <a:pPr algn="ctr"/>
                      <a:r>
                        <a:rPr lang="es-ES" sz="1400" dirty="0">
                          <a:latin typeface="Arial" pitchFamily="34" charset="0"/>
                          <a:cs typeface="Arial" pitchFamily="34" charset="0"/>
                        </a:rPr>
                        <a:t>0</a:t>
                      </a:r>
                    </a:p>
                  </a:txBody>
                  <a:tcPr marL="47625" marR="47625" marT="47625" marB="47625" anchor="ctr">
                    <a:lnL>
                      <a:noFill/>
                    </a:lnL>
                    <a:lnR>
                      <a:noFill/>
                    </a:lnR>
                    <a:lnT>
                      <a:noFill/>
                    </a:lnT>
                    <a:lnB>
                      <a:noFill/>
                    </a:lnB>
                    <a:solidFill>
                      <a:srgbClr val="FFF0F0"/>
                    </a:solidFill>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1 Título"/>
          <p:cNvSpPr>
            <a:spLocks noGrp="1"/>
          </p:cNvSpPr>
          <p:nvPr>
            <p:ph type="title"/>
          </p:nvPr>
        </p:nvSpPr>
        <p:spPr/>
        <p:txBody>
          <a:bodyPr/>
          <a:lstStyle/>
          <a:p>
            <a:r>
              <a:rPr lang="es-ES" smtClean="0"/>
              <a:t>Implementación con transistores de la puerta NOT</a:t>
            </a:r>
          </a:p>
        </p:txBody>
      </p:sp>
      <p:sp>
        <p:nvSpPr>
          <p:cNvPr id="10245"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48</a:t>
            </a:fld>
            <a:endParaRPr lang="es-ES" dirty="0" smtClean="0"/>
          </a:p>
        </p:txBody>
      </p:sp>
      <p:graphicFrame>
        <p:nvGraphicFramePr>
          <p:cNvPr id="10242" name="Object 5"/>
          <p:cNvGraphicFramePr>
            <a:graphicFrameLocks noChangeAspect="1"/>
          </p:cNvGraphicFramePr>
          <p:nvPr/>
        </p:nvGraphicFramePr>
        <p:xfrm>
          <a:off x="317500" y="1860550"/>
          <a:ext cx="4294188" cy="3617913"/>
        </p:xfrm>
        <a:graphic>
          <a:graphicData uri="http://schemas.openxmlformats.org/presentationml/2006/ole">
            <p:oleObj spid="_x0000_s10242" name="Visio" r:id="rId4" imgW="5738112" imgH="4837762" progId="Visio.Drawing.11">
              <p:embed/>
            </p:oleObj>
          </a:graphicData>
        </a:graphic>
      </p:graphicFrame>
      <p:graphicFrame>
        <p:nvGraphicFramePr>
          <p:cNvPr id="10243" name="Object 8"/>
          <p:cNvGraphicFramePr>
            <a:graphicFrameLocks noChangeAspect="1"/>
          </p:cNvGraphicFramePr>
          <p:nvPr/>
        </p:nvGraphicFramePr>
        <p:xfrm>
          <a:off x="6008688" y="1860550"/>
          <a:ext cx="2020887" cy="3617913"/>
        </p:xfrm>
        <a:graphic>
          <a:graphicData uri="http://schemas.openxmlformats.org/presentationml/2006/ole">
            <p:oleObj spid="_x0000_s10243" name="Visio" r:id="rId5" imgW="1331514" imgH="2384024" progId="Visio.Drawing.11">
              <p:embed/>
            </p:oleObj>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1 Título"/>
          <p:cNvSpPr>
            <a:spLocks noGrp="1"/>
          </p:cNvSpPr>
          <p:nvPr>
            <p:ph type="title"/>
          </p:nvPr>
        </p:nvSpPr>
        <p:spPr/>
        <p:txBody>
          <a:bodyPr/>
          <a:lstStyle/>
          <a:p>
            <a:r>
              <a:rPr lang="es-ES" smtClean="0"/>
              <a:t>Implementación con transistores de la puerta NAND</a:t>
            </a:r>
          </a:p>
        </p:txBody>
      </p:sp>
      <p:sp>
        <p:nvSpPr>
          <p:cNvPr id="11269"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49</a:t>
            </a:fld>
            <a:endParaRPr lang="es-ES" dirty="0" smtClean="0"/>
          </a:p>
        </p:txBody>
      </p:sp>
      <p:graphicFrame>
        <p:nvGraphicFramePr>
          <p:cNvPr id="11266" name="Object 6"/>
          <p:cNvGraphicFramePr>
            <a:graphicFrameLocks noChangeAspect="1"/>
          </p:cNvGraphicFramePr>
          <p:nvPr/>
        </p:nvGraphicFramePr>
        <p:xfrm>
          <a:off x="5848350" y="1703388"/>
          <a:ext cx="2709863" cy="3694112"/>
        </p:xfrm>
        <a:graphic>
          <a:graphicData uri="http://schemas.openxmlformats.org/presentationml/2006/ole">
            <p:oleObj spid="_x0000_s11266" name="Visio" r:id="rId4" imgW="1639443" imgH="2237232" progId="Visio.Drawing.11">
              <p:embed/>
            </p:oleObj>
          </a:graphicData>
        </a:graphic>
      </p:graphicFrame>
      <p:graphicFrame>
        <p:nvGraphicFramePr>
          <p:cNvPr id="11267" name="Object 5"/>
          <p:cNvGraphicFramePr>
            <a:graphicFrameLocks noChangeAspect="1"/>
          </p:cNvGraphicFramePr>
          <p:nvPr/>
        </p:nvGraphicFramePr>
        <p:xfrm>
          <a:off x="565150" y="1703388"/>
          <a:ext cx="4568825" cy="3870325"/>
        </p:xfrm>
        <a:graphic>
          <a:graphicData uri="http://schemas.openxmlformats.org/presentationml/2006/ole">
            <p:oleObj spid="_x0000_s11267" name="Visio" r:id="rId5" imgW="5709696" imgH="4837762" progId="Visio.Drawing.11">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Generalidades. Señales digitales en los computadores</a:t>
            </a:r>
            <a:endParaRPr lang="es-ES" dirty="0"/>
          </a:p>
        </p:txBody>
      </p:sp>
      <p:sp>
        <p:nvSpPr>
          <p:cNvPr id="3" name="2 Marcador de pie de página"/>
          <p:cNvSpPr>
            <a:spLocks noGrp="1"/>
          </p:cNvSpPr>
          <p:nvPr>
            <p:ph type="ftr" sz="quarter" idx="10"/>
          </p:nvPr>
        </p:nvSpPr>
        <p:spPr/>
        <p:txBody>
          <a:bodyPr/>
          <a:lstStyle/>
          <a:p>
            <a:pPr>
              <a:defRPr/>
            </a:pPr>
            <a:r>
              <a:rPr lang="es-ES" dirty="0" smtClean="0"/>
              <a:t>FFTI. Tema 6.Revisión de conceptos tecnológicos de las Sistemas Microinformáticos. </a:t>
            </a:r>
            <a:fld id="{AC87BBC7-B465-4A50-87D5-21BEEB2519FB}" type="slidenum">
              <a:rPr lang="es-ES" smtClean="0"/>
              <a:pPr>
                <a:defRPr/>
              </a:pPr>
              <a:t>5</a:t>
            </a:fld>
            <a:endParaRPr lang="es-ES" dirty="0"/>
          </a:p>
        </p:txBody>
      </p:sp>
      <p:pic>
        <p:nvPicPr>
          <p:cNvPr id="109570" name="Picture 2" descr="Interacción entre el sistema de hardware, software del sistema operativo, software de aplicaciones, y los usuarios"/>
          <p:cNvPicPr>
            <a:picLocks noChangeAspect="1" noChangeArrowheads="1"/>
          </p:cNvPicPr>
          <p:nvPr/>
        </p:nvPicPr>
        <p:blipFill>
          <a:blip r:embed="rId2" cstate="print"/>
          <a:srcRect/>
          <a:stretch>
            <a:fillRect/>
          </a:stretch>
        </p:blipFill>
        <p:spPr bwMode="auto">
          <a:xfrm>
            <a:off x="2725354" y="1563413"/>
            <a:ext cx="3801570" cy="3924997"/>
          </a:xfrm>
          <a:prstGeom prst="rect">
            <a:avLst/>
          </a:prstGeom>
          <a:noFill/>
        </p:spPr>
      </p:pic>
      <p:sp>
        <p:nvSpPr>
          <p:cNvPr id="5" name="4 Llamada ovalada"/>
          <p:cNvSpPr/>
          <p:nvPr/>
        </p:nvSpPr>
        <p:spPr bwMode="auto">
          <a:xfrm>
            <a:off x="6747642" y="4587766"/>
            <a:ext cx="1891862" cy="900644"/>
          </a:xfrm>
          <a:prstGeom prst="wedgeEllipseCallout">
            <a:avLst>
              <a:gd name="adj1" fmla="val -96087"/>
              <a:gd name="adj2" fmla="val 2984"/>
            </a:avLst>
          </a:prstGeom>
          <a:noFill/>
          <a:ln w="9525"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indent="-334963" algn="l" defTabSz="893763" rtl="0" eaLnBrk="0" fontAlgn="base" latinLnBrk="0" hangingPunct="0">
              <a:lnSpc>
                <a:spcPct val="100000"/>
              </a:lnSpc>
              <a:spcBef>
                <a:spcPct val="20000"/>
              </a:spcBef>
              <a:spcAft>
                <a:spcPct val="25000"/>
              </a:spcAft>
              <a:buClr>
                <a:schemeClr val="accent2"/>
              </a:buClr>
              <a:buSzPct val="80000"/>
              <a:buNone/>
              <a:tabLst/>
            </a:pPr>
            <a:r>
              <a:rPr lang="es-ES" sz="1600" b="0" dirty="0" smtClean="0"/>
              <a:t>Señales eléctricas</a:t>
            </a:r>
            <a:endParaRPr kumimoji="0" lang="es-ES" sz="1600" b="0" i="0" u="none" strike="noStrike" cap="none" normalizeH="0" baseline="0" dirty="0" smtClean="0">
              <a:ln>
                <a:noFill/>
              </a:ln>
              <a:solidFill>
                <a:srgbClr val="993300"/>
              </a:solidFill>
              <a:effectLst/>
              <a:latin typeface="Arial Black"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1 Título"/>
          <p:cNvSpPr>
            <a:spLocks noGrp="1"/>
          </p:cNvSpPr>
          <p:nvPr>
            <p:ph type="title"/>
          </p:nvPr>
        </p:nvSpPr>
        <p:spPr/>
        <p:txBody>
          <a:bodyPr/>
          <a:lstStyle/>
          <a:p>
            <a:r>
              <a:rPr lang="es-ES" dirty="0" smtClean="0"/>
              <a:t>Implementación CMOS de la puerta NAND</a:t>
            </a:r>
          </a:p>
        </p:txBody>
      </p:sp>
      <p:sp>
        <p:nvSpPr>
          <p:cNvPr id="11269"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50</a:t>
            </a:fld>
            <a:endParaRPr lang="es-ES" dirty="0" smtClean="0"/>
          </a:p>
        </p:txBody>
      </p:sp>
      <p:graphicFrame>
        <p:nvGraphicFramePr>
          <p:cNvPr id="200708" name="Object 6"/>
          <p:cNvGraphicFramePr>
            <a:graphicFrameLocks noChangeAspect="1"/>
          </p:cNvGraphicFramePr>
          <p:nvPr/>
        </p:nvGraphicFramePr>
        <p:xfrm>
          <a:off x="4705350" y="1951312"/>
          <a:ext cx="4133850" cy="3292475"/>
        </p:xfrm>
        <a:graphic>
          <a:graphicData uri="http://schemas.openxmlformats.org/presentationml/2006/ole">
            <p:oleObj spid="_x0000_s200708" name="Visio" r:id="rId4" imgW="2812800" imgH="2239965" progId="Visio.Drawing.11">
              <p:embed/>
            </p:oleObj>
          </a:graphicData>
        </a:graphic>
      </p:graphicFrame>
      <p:graphicFrame>
        <p:nvGraphicFramePr>
          <p:cNvPr id="200709" name="Object 6"/>
          <p:cNvGraphicFramePr>
            <a:graphicFrameLocks noChangeAspect="1"/>
          </p:cNvGraphicFramePr>
          <p:nvPr/>
        </p:nvGraphicFramePr>
        <p:xfrm>
          <a:off x="1418240" y="1762126"/>
          <a:ext cx="2709863" cy="3694112"/>
        </p:xfrm>
        <a:graphic>
          <a:graphicData uri="http://schemas.openxmlformats.org/presentationml/2006/ole">
            <p:oleObj spid="_x0000_s200709" name="Visio" r:id="rId5" imgW="1639443" imgH="2237232" progId="Visio.Drawing.11">
              <p:embed/>
            </p:oleObj>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Implementación CMOS de la puerta </a:t>
            </a:r>
            <a:r>
              <a:rPr lang="es-ES" dirty="0" smtClean="0"/>
              <a:t>NOR</a:t>
            </a:r>
            <a:endParaRPr lang="es-ES" dirty="0"/>
          </a:p>
        </p:txBody>
      </p:sp>
      <p:sp>
        <p:nvSpPr>
          <p:cNvPr id="4" name="3 Marcador de pie de página"/>
          <p:cNvSpPr>
            <a:spLocks noGrp="1"/>
          </p:cNvSpPr>
          <p:nvPr>
            <p:ph type="ftr" sz="quarter" idx="10"/>
          </p:nvPr>
        </p:nvSpPr>
        <p:spPr/>
        <p:txBody>
          <a:bodyPr/>
          <a:lstStyle/>
          <a:p>
            <a:pPr>
              <a:defRPr/>
            </a:pPr>
            <a:r>
              <a:rPr lang="es-ES" smtClean="0"/>
              <a:t>FFTI. Tema 1.Revisión de conceptos tecnológicos de las Sistemas Microinformáticos. </a:t>
            </a:r>
            <a:fld id="{7F245DB5-B2CD-4E5F-9AA4-9BB0E2B929EC}" type="slidenum">
              <a:rPr lang="es-ES" smtClean="0"/>
              <a:pPr>
                <a:defRPr/>
              </a:pPr>
              <a:t>51</a:t>
            </a:fld>
            <a:endParaRPr lang="es-ES" dirty="0"/>
          </a:p>
        </p:txBody>
      </p:sp>
      <p:graphicFrame>
        <p:nvGraphicFramePr>
          <p:cNvPr id="208898" name="Object 11"/>
          <p:cNvGraphicFramePr>
            <a:graphicFrameLocks noChangeAspect="1"/>
          </p:cNvGraphicFramePr>
          <p:nvPr/>
        </p:nvGraphicFramePr>
        <p:xfrm>
          <a:off x="4467389" y="1872155"/>
          <a:ext cx="4133850" cy="3275013"/>
        </p:xfrm>
        <a:graphic>
          <a:graphicData uri="http://schemas.openxmlformats.org/presentationml/2006/ole">
            <p:oleObj spid="_x0000_s208898" name="Visio" r:id="rId3" imgW="2843136" imgH="2252577" progId="Visio.Drawing.11">
              <p:embed/>
            </p:oleObj>
          </a:graphicData>
        </a:graphic>
      </p:graphicFrame>
      <p:graphicFrame>
        <p:nvGraphicFramePr>
          <p:cNvPr id="208899" name="Object 15"/>
          <p:cNvGraphicFramePr>
            <a:graphicFrameLocks noChangeAspect="1"/>
          </p:cNvGraphicFramePr>
          <p:nvPr/>
        </p:nvGraphicFramePr>
        <p:xfrm>
          <a:off x="1297316" y="1872155"/>
          <a:ext cx="2312988" cy="3275013"/>
        </p:xfrm>
        <a:graphic>
          <a:graphicData uri="http://schemas.openxmlformats.org/presentationml/2006/ole">
            <p:oleObj spid="_x0000_s208899" name="Visio" r:id="rId4" imgW="1621536" imgH="2294534" progId="Visio.Drawing.11">
              <p:embed/>
            </p:oleObj>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Título"/>
          <p:cNvSpPr>
            <a:spLocks noGrp="1"/>
          </p:cNvSpPr>
          <p:nvPr>
            <p:ph type="title"/>
          </p:nvPr>
        </p:nvSpPr>
        <p:spPr/>
        <p:txBody>
          <a:bodyPr/>
          <a:lstStyle/>
          <a:p>
            <a:r>
              <a:rPr lang="es-ES" smtClean="0"/>
              <a:t>Noción de circuito integrado (CI)</a:t>
            </a:r>
          </a:p>
        </p:txBody>
      </p:sp>
      <p:sp>
        <p:nvSpPr>
          <p:cNvPr id="60419" name="2 Marcador de contenido"/>
          <p:cNvSpPr>
            <a:spLocks noGrp="1"/>
          </p:cNvSpPr>
          <p:nvPr>
            <p:ph idx="1"/>
          </p:nvPr>
        </p:nvSpPr>
        <p:spPr>
          <a:xfrm>
            <a:off x="420688" y="1447800"/>
            <a:ext cx="8418512" cy="2241550"/>
          </a:xfrm>
        </p:spPr>
        <p:txBody>
          <a:bodyPr/>
          <a:lstStyle/>
          <a:p>
            <a:r>
              <a:rPr lang="es-ES" smtClean="0"/>
              <a:t>El CI es un  circuito electrónico compacto, más o menos complejo, que soporta dispositivos tanto pasivos como activos, así como el conexionado entre ellos, y que han sido fabricados e integrados en una pieza única de Silicio </a:t>
            </a:r>
          </a:p>
        </p:txBody>
      </p:sp>
      <p:sp>
        <p:nvSpPr>
          <p:cNvPr id="60420"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52</a:t>
            </a:fld>
            <a:endParaRPr lang="es-ES" dirty="0" smtClean="0"/>
          </a:p>
        </p:txBody>
      </p:sp>
      <p:pic>
        <p:nvPicPr>
          <p:cNvPr id="60421" name="Picture 2"/>
          <p:cNvPicPr>
            <a:picLocks noChangeAspect="1" noChangeArrowheads="1"/>
          </p:cNvPicPr>
          <p:nvPr/>
        </p:nvPicPr>
        <p:blipFill>
          <a:blip r:embed="rId2" cstate="print">
            <a:clrChange>
              <a:clrFrom>
                <a:srgbClr val="FFFFFF"/>
              </a:clrFrom>
              <a:clrTo>
                <a:srgbClr val="FFFFFF">
                  <a:alpha val="0"/>
                </a:srgbClr>
              </a:clrTo>
            </a:clrChange>
          </a:blip>
          <a:srcRect l="30391" t="47382" r="29703" b="12219"/>
          <a:stretch>
            <a:fillRect/>
          </a:stretch>
        </p:blipFill>
        <p:spPr bwMode="auto">
          <a:xfrm>
            <a:off x="2619375" y="3576638"/>
            <a:ext cx="3433763" cy="2867025"/>
          </a:xfrm>
          <a:prstGeom prst="rect">
            <a:avLst/>
          </a:prstGeom>
          <a:noFill/>
          <a:ln w="9525">
            <a:noFill/>
            <a:miter lim="800000"/>
            <a:headEnd/>
            <a:tailEnd/>
          </a:ln>
        </p:spPr>
      </p:pic>
      <p:sp>
        <p:nvSpPr>
          <p:cNvPr id="6" name="5 Llamada ovalada"/>
          <p:cNvSpPr/>
          <p:nvPr/>
        </p:nvSpPr>
        <p:spPr bwMode="auto">
          <a:xfrm>
            <a:off x="1387475" y="3689350"/>
            <a:ext cx="1231900" cy="566738"/>
          </a:xfrm>
          <a:prstGeom prst="wedgeEllipseCallout">
            <a:avLst>
              <a:gd name="adj1" fmla="val 137500"/>
              <a:gd name="adj2" fmla="val 65278"/>
            </a:avLst>
          </a:prstGeom>
          <a:noFill/>
          <a:ln w="9525" cap="flat" cmpd="sng" algn="ctr">
            <a:solidFill>
              <a:schemeClr val="tx1">
                <a:lumMod val="85000"/>
                <a:lumOff val="15000"/>
              </a:schemeClr>
            </a:solidFill>
            <a:prstDash val="solid"/>
            <a:round/>
            <a:headEnd type="none" w="med" len="med"/>
            <a:tailEnd type="none" w="med" len="med"/>
          </a:ln>
          <a:effectLst/>
        </p:spPr>
        <p:txBody>
          <a:bodyPr/>
          <a:lstStyle/>
          <a:p>
            <a:pPr marL="334963" indent="-334963" defTabSz="893763">
              <a:buFont typeface="Monotype Sorts" pitchFamily="2" charset="2"/>
              <a:buNone/>
              <a:defRPr/>
            </a:pPr>
            <a:r>
              <a:rPr lang="es-ES" dirty="0">
                <a:solidFill>
                  <a:srgbClr val="009900"/>
                </a:solidFill>
              </a:rPr>
              <a:t>Chip</a:t>
            </a:r>
          </a:p>
        </p:txBody>
      </p:sp>
      <p:sp>
        <p:nvSpPr>
          <p:cNvPr id="7" name="6 Llamada ovalada"/>
          <p:cNvSpPr/>
          <p:nvPr/>
        </p:nvSpPr>
        <p:spPr bwMode="auto">
          <a:xfrm>
            <a:off x="6726238" y="4125913"/>
            <a:ext cx="1598612" cy="566737"/>
          </a:xfrm>
          <a:prstGeom prst="wedgeEllipseCallout">
            <a:avLst>
              <a:gd name="adj1" fmla="val -101573"/>
              <a:gd name="adj2" fmla="val 126389"/>
            </a:avLst>
          </a:prstGeom>
          <a:noFill/>
          <a:ln w="9525" cap="flat" cmpd="sng" algn="ctr">
            <a:solidFill>
              <a:schemeClr val="tx1">
                <a:lumMod val="85000"/>
                <a:lumOff val="15000"/>
              </a:schemeClr>
            </a:solidFill>
            <a:prstDash val="solid"/>
            <a:round/>
            <a:headEnd type="none" w="med" len="med"/>
            <a:tailEnd type="none" w="med" len="med"/>
          </a:ln>
          <a:effectLst/>
        </p:spPr>
        <p:txBody>
          <a:bodyPr/>
          <a:lstStyle/>
          <a:p>
            <a:pPr marL="334963" indent="-334963" defTabSz="893763">
              <a:buFont typeface="Monotype Sorts" pitchFamily="2" charset="2"/>
              <a:buNone/>
              <a:defRPr/>
            </a:pPr>
            <a:r>
              <a:rPr lang="es-ES" dirty="0">
                <a:solidFill>
                  <a:srgbClr val="009900"/>
                </a:solidFill>
              </a:rPr>
              <a:t>Zócalo</a:t>
            </a:r>
          </a:p>
        </p:txBody>
      </p:sp>
      <p:sp>
        <p:nvSpPr>
          <p:cNvPr id="8" name="7 Llamada ovalada"/>
          <p:cNvSpPr/>
          <p:nvPr/>
        </p:nvSpPr>
        <p:spPr bwMode="auto">
          <a:xfrm>
            <a:off x="741363" y="4692650"/>
            <a:ext cx="911225" cy="568325"/>
          </a:xfrm>
          <a:prstGeom prst="wedgeEllipseCallout">
            <a:avLst>
              <a:gd name="adj1" fmla="val 195085"/>
              <a:gd name="adj2" fmla="val 45834"/>
            </a:avLst>
          </a:prstGeom>
          <a:noFill/>
          <a:ln w="9525" cap="flat" cmpd="sng" algn="ctr">
            <a:solidFill>
              <a:schemeClr val="tx1">
                <a:lumMod val="85000"/>
                <a:lumOff val="15000"/>
              </a:schemeClr>
            </a:solidFill>
            <a:prstDash val="solid"/>
            <a:round/>
            <a:headEnd type="none" w="med" len="med"/>
            <a:tailEnd type="none" w="med" len="med"/>
          </a:ln>
          <a:effectLst/>
        </p:spPr>
        <p:txBody>
          <a:bodyPr/>
          <a:lstStyle/>
          <a:p>
            <a:pPr marL="334963" indent="-334963" defTabSz="893763">
              <a:buFont typeface="Monotype Sorts" pitchFamily="2" charset="2"/>
              <a:buNone/>
              <a:defRPr/>
            </a:pPr>
            <a:r>
              <a:rPr lang="es-ES" dirty="0">
                <a:solidFill>
                  <a:srgbClr val="009900"/>
                </a:solidFill>
              </a:rPr>
              <a:t>Pin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Título"/>
          <p:cNvSpPr>
            <a:spLocks noGrp="1"/>
          </p:cNvSpPr>
          <p:nvPr>
            <p:ph type="title"/>
          </p:nvPr>
        </p:nvSpPr>
        <p:spPr/>
        <p:txBody>
          <a:bodyPr/>
          <a:lstStyle/>
          <a:p>
            <a:r>
              <a:rPr lang="es-ES" smtClean="0"/>
              <a:t>El CI (chip) por dentro</a:t>
            </a:r>
          </a:p>
        </p:txBody>
      </p:sp>
      <p:sp>
        <p:nvSpPr>
          <p:cNvPr id="61443"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53</a:t>
            </a:fld>
            <a:endParaRPr lang="es-ES" dirty="0" smtClean="0"/>
          </a:p>
        </p:txBody>
      </p:sp>
      <p:pic>
        <p:nvPicPr>
          <p:cNvPr id="61444" name="Picture 3"/>
          <p:cNvPicPr>
            <a:picLocks noChangeAspect="1" noChangeArrowheads="1"/>
          </p:cNvPicPr>
          <p:nvPr/>
        </p:nvPicPr>
        <p:blipFill>
          <a:blip r:embed="rId2" cstate="print"/>
          <a:srcRect/>
          <a:stretch>
            <a:fillRect/>
          </a:stretch>
        </p:blipFill>
        <p:spPr bwMode="auto">
          <a:xfrm>
            <a:off x="1512888" y="1414463"/>
            <a:ext cx="6259512" cy="48768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Título"/>
          <p:cNvSpPr>
            <a:spLocks noGrp="1"/>
          </p:cNvSpPr>
          <p:nvPr>
            <p:ph type="title"/>
          </p:nvPr>
        </p:nvSpPr>
        <p:spPr/>
        <p:txBody>
          <a:bodyPr/>
          <a:lstStyle/>
          <a:p>
            <a:r>
              <a:rPr lang="es-ES" smtClean="0"/>
              <a:t>Encapsulado de los CI</a:t>
            </a:r>
          </a:p>
        </p:txBody>
      </p:sp>
      <p:sp>
        <p:nvSpPr>
          <p:cNvPr id="62467"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54</a:t>
            </a:fld>
            <a:endParaRPr lang="es-ES" dirty="0" smtClean="0"/>
          </a:p>
        </p:txBody>
      </p:sp>
      <p:pic>
        <p:nvPicPr>
          <p:cNvPr id="62468" name="Picture 2"/>
          <p:cNvPicPr>
            <a:picLocks noChangeAspect="1" noChangeArrowheads="1"/>
          </p:cNvPicPr>
          <p:nvPr/>
        </p:nvPicPr>
        <p:blipFill>
          <a:blip r:embed="rId3" cstate="print"/>
          <a:srcRect l="14563" t="39526" r="8372" b="16891"/>
          <a:stretch>
            <a:fillRect/>
          </a:stretch>
        </p:blipFill>
        <p:spPr bwMode="auto">
          <a:xfrm>
            <a:off x="0" y="2054225"/>
            <a:ext cx="9072563" cy="3071813"/>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Título"/>
          <p:cNvSpPr>
            <a:spLocks noGrp="1"/>
          </p:cNvSpPr>
          <p:nvPr>
            <p:ph type="title"/>
          </p:nvPr>
        </p:nvSpPr>
        <p:spPr/>
        <p:txBody>
          <a:bodyPr/>
          <a:lstStyle/>
          <a:p>
            <a:r>
              <a:rPr lang="es-ES" smtClean="0"/>
              <a:t>Integración de las primitivas o puertas básicas</a:t>
            </a:r>
          </a:p>
        </p:txBody>
      </p:sp>
      <p:sp>
        <p:nvSpPr>
          <p:cNvPr id="63491"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55</a:t>
            </a:fld>
            <a:endParaRPr lang="es-ES" dirty="0" smtClean="0"/>
          </a:p>
        </p:txBody>
      </p:sp>
      <p:pic>
        <p:nvPicPr>
          <p:cNvPr id="63492" name="Picture 2"/>
          <p:cNvPicPr>
            <a:picLocks noChangeAspect="1" noChangeArrowheads="1"/>
          </p:cNvPicPr>
          <p:nvPr/>
        </p:nvPicPr>
        <p:blipFill>
          <a:blip r:embed="rId2" cstate="print"/>
          <a:srcRect l="13956" t="26013" r="10802" b="7094"/>
          <a:stretch>
            <a:fillRect/>
          </a:stretch>
        </p:blipFill>
        <p:spPr bwMode="auto">
          <a:xfrm>
            <a:off x="142875" y="1500188"/>
            <a:ext cx="8858250" cy="4714875"/>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Título"/>
          <p:cNvSpPr>
            <a:spLocks noGrp="1"/>
          </p:cNvSpPr>
          <p:nvPr>
            <p:ph type="title"/>
          </p:nvPr>
        </p:nvSpPr>
        <p:spPr/>
        <p:txBody>
          <a:bodyPr/>
          <a:lstStyle/>
          <a:p>
            <a:r>
              <a:rPr lang="es-ES" smtClean="0"/>
              <a:t>Parámetros, estimadores, propiedades de los CI</a:t>
            </a:r>
          </a:p>
        </p:txBody>
      </p:sp>
      <p:sp>
        <p:nvSpPr>
          <p:cNvPr id="64515"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56</a:t>
            </a:fld>
            <a:endParaRPr lang="es-ES" dirty="0" smtClean="0"/>
          </a:p>
        </p:txBody>
      </p:sp>
      <p:sp>
        <p:nvSpPr>
          <p:cNvPr id="4" name="Rectangle 3"/>
          <p:cNvSpPr txBox="1">
            <a:spLocks noChangeArrowheads="1"/>
          </p:cNvSpPr>
          <p:nvPr/>
        </p:nvSpPr>
        <p:spPr>
          <a:xfrm>
            <a:off x="420688" y="1447800"/>
            <a:ext cx="8418512" cy="4724400"/>
          </a:xfrm>
          <a:prstGeom prst="rect">
            <a:avLst/>
          </a:prstGeom>
        </p:spPr>
        <p:txBody>
          <a:bodyPr/>
          <a:lstStyle/>
          <a:p>
            <a:pPr marL="334963" indent="-334963" defTabSz="893763">
              <a:lnSpc>
                <a:spcPct val="80000"/>
              </a:lnSpc>
              <a:defRPr/>
            </a:pPr>
            <a:r>
              <a:rPr lang="es-ES_tradnl" sz="1600" kern="0" dirty="0">
                <a:latin typeface="+mn-lt"/>
              </a:rPr>
              <a:t>Los parámetros básicos que caracterizan el comportamiento externo de un CI se pueden agrupar así:</a:t>
            </a:r>
          </a:p>
          <a:p>
            <a:pPr marL="334963" indent="-334963" defTabSz="893763">
              <a:lnSpc>
                <a:spcPct val="80000"/>
              </a:lnSpc>
              <a:defRPr/>
            </a:pPr>
            <a:endParaRPr lang="es-ES_tradnl" sz="1600" kern="0" dirty="0">
              <a:latin typeface="+mn-lt"/>
            </a:endParaRPr>
          </a:p>
          <a:p>
            <a:pPr marL="725488" lvl="1" indent="-277813" defTabSz="893763">
              <a:lnSpc>
                <a:spcPct val="80000"/>
              </a:lnSpc>
              <a:spcBef>
                <a:spcPct val="25000"/>
              </a:spcBef>
              <a:spcAft>
                <a:spcPct val="40000"/>
              </a:spcAft>
              <a:buFont typeface="Monotype Sorts" pitchFamily="2" charset="2"/>
              <a:buChar char="l"/>
              <a:defRPr/>
            </a:pPr>
            <a:r>
              <a:rPr lang="es-ES_tradnl" sz="1600" kern="0" dirty="0">
                <a:solidFill>
                  <a:srgbClr val="009900"/>
                </a:solidFill>
                <a:latin typeface="Arial" charset="0"/>
              </a:rPr>
              <a:t>Características estáticas </a:t>
            </a:r>
          </a:p>
          <a:p>
            <a:pPr marL="1117600" lvl="2" indent="-223838" defTabSz="893763">
              <a:lnSpc>
                <a:spcPct val="90000"/>
              </a:lnSpc>
              <a:spcAft>
                <a:spcPct val="0"/>
              </a:spcAft>
              <a:buClr>
                <a:srgbClr val="006666"/>
              </a:buClr>
              <a:buSzPct val="75000"/>
              <a:buFont typeface="Wingdings" pitchFamily="2" charset="2"/>
              <a:buChar char="v"/>
              <a:defRPr/>
            </a:pPr>
            <a:r>
              <a:rPr lang="es-ES_tradnl" sz="1800" b="0" kern="0" dirty="0">
                <a:solidFill>
                  <a:srgbClr val="003399"/>
                </a:solidFill>
                <a:latin typeface="Times New Roman" pitchFamily="18" charset="0"/>
              </a:rPr>
              <a:t>Niveles de tensión y corriente de entrada y salida</a:t>
            </a:r>
          </a:p>
          <a:p>
            <a:pPr marL="1117600" lvl="2" indent="-223838" defTabSz="893763">
              <a:lnSpc>
                <a:spcPct val="90000"/>
              </a:lnSpc>
              <a:spcAft>
                <a:spcPct val="0"/>
              </a:spcAft>
              <a:buClr>
                <a:srgbClr val="006666"/>
              </a:buClr>
              <a:buSzPct val="75000"/>
              <a:buFont typeface="Wingdings" pitchFamily="2" charset="2"/>
              <a:buChar char="v"/>
              <a:defRPr/>
            </a:pPr>
            <a:r>
              <a:rPr lang="es-ES_tradnl" sz="1800" b="0" kern="0" dirty="0">
                <a:solidFill>
                  <a:srgbClr val="003399"/>
                </a:solidFill>
                <a:latin typeface="Times New Roman" pitchFamily="18" charset="0"/>
              </a:rPr>
              <a:t>de transferencia</a:t>
            </a:r>
          </a:p>
          <a:p>
            <a:pPr marL="1117600" lvl="2" indent="-223838" defTabSz="893763">
              <a:lnSpc>
                <a:spcPct val="90000"/>
              </a:lnSpc>
              <a:spcAft>
                <a:spcPct val="0"/>
              </a:spcAft>
              <a:buClr>
                <a:srgbClr val="006666"/>
              </a:buClr>
              <a:buSzPct val="75000"/>
              <a:buFont typeface="Wingdings" pitchFamily="2" charset="2"/>
              <a:buChar char="v"/>
              <a:defRPr/>
            </a:pPr>
            <a:r>
              <a:rPr lang="es-ES_tradnl" sz="1800" b="0" kern="0" dirty="0">
                <a:solidFill>
                  <a:srgbClr val="003399"/>
                </a:solidFill>
                <a:latin typeface="Times New Roman" pitchFamily="18" charset="0"/>
              </a:rPr>
              <a:t>Fan-in, Fan-</a:t>
            </a:r>
            <a:r>
              <a:rPr lang="es-ES_tradnl" sz="1800" b="0" kern="0" dirty="0" err="1">
                <a:solidFill>
                  <a:srgbClr val="003399"/>
                </a:solidFill>
                <a:latin typeface="Times New Roman" pitchFamily="18" charset="0"/>
              </a:rPr>
              <a:t>out</a:t>
            </a:r>
            <a:endParaRPr lang="es-ES_tradnl" sz="1800" b="0" kern="0" dirty="0">
              <a:solidFill>
                <a:srgbClr val="003399"/>
              </a:solidFill>
              <a:latin typeface="Times New Roman" pitchFamily="18" charset="0"/>
            </a:endParaRPr>
          </a:p>
          <a:p>
            <a:pPr marL="1117600" lvl="2" indent="-223838" defTabSz="893763">
              <a:lnSpc>
                <a:spcPct val="90000"/>
              </a:lnSpc>
              <a:spcAft>
                <a:spcPct val="0"/>
              </a:spcAft>
              <a:buClr>
                <a:srgbClr val="006666"/>
              </a:buClr>
              <a:buSzPct val="75000"/>
              <a:buFont typeface="Wingdings" pitchFamily="2" charset="2"/>
              <a:buChar char="v"/>
              <a:defRPr/>
            </a:pPr>
            <a:r>
              <a:rPr lang="es-ES_tradnl" sz="1800" b="0" kern="0" dirty="0">
                <a:solidFill>
                  <a:srgbClr val="003399"/>
                </a:solidFill>
                <a:latin typeface="Times New Roman" pitchFamily="18" charset="0"/>
              </a:rPr>
              <a:t>margen de ruido que acepta un circuito sin confusión de sus niveles lógicos</a:t>
            </a:r>
          </a:p>
          <a:p>
            <a:pPr marL="1117600" lvl="2" indent="-223838" defTabSz="893763">
              <a:lnSpc>
                <a:spcPct val="90000"/>
              </a:lnSpc>
              <a:spcAft>
                <a:spcPct val="0"/>
              </a:spcAft>
              <a:buClr>
                <a:srgbClr val="006666"/>
              </a:buClr>
              <a:buSzPct val="75000"/>
              <a:buFont typeface="Wingdings" pitchFamily="2" charset="2"/>
              <a:buChar char="v"/>
              <a:defRPr/>
            </a:pPr>
            <a:r>
              <a:rPr lang="es-ES_tradnl" sz="1800" b="0" kern="0" dirty="0">
                <a:solidFill>
                  <a:srgbClr val="003399"/>
                </a:solidFill>
                <a:latin typeface="Times New Roman" pitchFamily="18" charset="0"/>
              </a:rPr>
              <a:t>Tensión de alimentación y potencia</a:t>
            </a:r>
          </a:p>
          <a:p>
            <a:pPr marL="1117600" lvl="2" indent="-223838" defTabSz="893763">
              <a:lnSpc>
                <a:spcPct val="90000"/>
              </a:lnSpc>
              <a:spcAft>
                <a:spcPct val="0"/>
              </a:spcAft>
              <a:buClr>
                <a:srgbClr val="006666"/>
              </a:buClr>
              <a:buSzPct val="75000"/>
              <a:buFont typeface="Wingdings" pitchFamily="2" charset="2"/>
              <a:buChar char="v"/>
              <a:defRPr/>
            </a:pPr>
            <a:r>
              <a:rPr lang="es-ES_tradnl" sz="1800" b="0" kern="0" dirty="0">
                <a:solidFill>
                  <a:srgbClr val="003399"/>
                </a:solidFill>
                <a:latin typeface="Times New Roman" pitchFamily="18" charset="0"/>
              </a:rPr>
              <a:t>Facilidad de interconexión con otras familias</a:t>
            </a:r>
          </a:p>
          <a:p>
            <a:pPr marL="1117600" lvl="2" indent="-223838" defTabSz="893763">
              <a:lnSpc>
                <a:spcPct val="90000"/>
              </a:lnSpc>
              <a:spcAft>
                <a:spcPct val="0"/>
              </a:spcAft>
              <a:buClr>
                <a:srgbClr val="006666"/>
              </a:buClr>
              <a:buSzPct val="75000"/>
              <a:buFont typeface="Wingdings" pitchFamily="2" charset="2"/>
              <a:buChar char="v"/>
              <a:defRPr/>
            </a:pPr>
            <a:r>
              <a:rPr lang="es-ES_tradnl" sz="1800" b="0" kern="0" dirty="0">
                <a:solidFill>
                  <a:srgbClr val="003399"/>
                </a:solidFill>
                <a:latin typeface="Times New Roman" pitchFamily="18" charset="0"/>
              </a:rPr>
              <a:t>Temperaturas de operación </a:t>
            </a:r>
          </a:p>
          <a:p>
            <a:pPr marL="1117600" lvl="2" indent="-223838" defTabSz="893763">
              <a:lnSpc>
                <a:spcPct val="90000"/>
              </a:lnSpc>
              <a:spcAft>
                <a:spcPct val="0"/>
              </a:spcAft>
              <a:buClr>
                <a:srgbClr val="006666"/>
              </a:buClr>
              <a:buSzPct val="75000"/>
              <a:buFont typeface="Wingdings" pitchFamily="2" charset="2"/>
              <a:buChar char="v"/>
              <a:defRPr/>
            </a:pPr>
            <a:endParaRPr lang="es-ES_tradnl" sz="1800" kern="0" dirty="0">
              <a:solidFill>
                <a:srgbClr val="003399"/>
              </a:solidFill>
              <a:latin typeface="Times New Roman" pitchFamily="18" charset="0"/>
            </a:endParaRPr>
          </a:p>
          <a:p>
            <a:pPr marL="725488" lvl="1" indent="-277813" defTabSz="893763">
              <a:lnSpc>
                <a:spcPct val="80000"/>
              </a:lnSpc>
              <a:spcBef>
                <a:spcPct val="25000"/>
              </a:spcBef>
              <a:spcAft>
                <a:spcPct val="40000"/>
              </a:spcAft>
              <a:buFont typeface="Monotype Sorts" pitchFamily="2" charset="2"/>
              <a:buChar char="l"/>
              <a:defRPr/>
            </a:pPr>
            <a:r>
              <a:rPr lang="es-ES_tradnl" sz="1600" kern="0" dirty="0">
                <a:solidFill>
                  <a:srgbClr val="009900"/>
                </a:solidFill>
                <a:latin typeface="Arial" charset="0"/>
              </a:rPr>
              <a:t>Características dinámicas</a:t>
            </a:r>
          </a:p>
          <a:p>
            <a:pPr marL="1117600" lvl="2" indent="-223838" defTabSz="893763">
              <a:lnSpc>
                <a:spcPct val="90000"/>
              </a:lnSpc>
              <a:spcAft>
                <a:spcPct val="0"/>
              </a:spcAft>
              <a:buClr>
                <a:srgbClr val="006666"/>
              </a:buClr>
              <a:buSzPct val="75000"/>
              <a:buFont typeface="Wingdings" pitchFamily="2" charset="2"/>
              <a:buChar char="v"/>
              <a:defRPr/>
            </a:pPr>
            <a:r>
              <a:rPr lang="es-ES_tradnl" sz="1800" b="0" kern="0" dirty="0">
                <a:solidFill>
                  <a:srgbClr val="003399"/>
                </a:solidFill>
                <a:latin typeface="Times New Roman" pitchFamily="18" charset="0"/>
              </a:rPr>
              <a:t>Tiempos de retardo, </a:t>
            </a:r>
          </a:p>
          <a:p>
            <a:pPr marL="1117600" lvl="2" indent="-223838" defTabSz="893763">
              <a:lnSpc>
                <a:spcPct val="90000"/>
              </a:lnSpc>
              <a:spcAft>
                <a:spcPct val="0"/>
              </a:spcAft>
              <a:buClr>
                <a:srgbClr val="006666"/>
              </a:buClr>
              <a:buSzPct val="75000"/>
              <a:buFont typeface="Wingdings" pitchFamily="2" charset="2"/>
              <a:buChar char="v"/>
              <a:defRPr/>
            </a:pPr>
            <a:r>
              <a:rPr lang="es-ES_tradnl" sz="1800" b="0" kern="0" dirty="0">
                <a:solidFill>
                  <a:srgbClr val="003399"/>
                </a:solidFill>
                <a:latin typeface="Times New Roman" pitchFamily="18" charset="0"/>
              </a:rPr>
              <a:t>Tiempos de subida y bajada</a:t>
            </a:r>
            <a:endParaRPr lang="es-ES_tradnl" sz="1600" b="0" kern="0" dirty="0">
              <a:solidFill>
                <a:srgbClr val="003399"/>
              </a:solidFill>
              <a:latin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1 Título"/>
          <p:cNvSpPr>
            <a:spLocks noGrp="1"/>
          </p:cNvSpPr>
          <p:nvPr>
            <p:ph type="title"/>
          </p:nvPr>
        </p:nvSpPr>
        <p:spPr/>
        <p:txBody>
          <a:bodyPr/>
          <a:lstStyle/>
          <a:p>
            <a:r>
              <a:rPr lang="es-ES" smtClean="0"/>
              <a:t>Lógica positiva y negativa</a:t>
            </a:r>
          </a:p>
        </p:txBody>
      </p:sp>
      <p:sp>
        <p:nvSpPr>
          <p:cNvPr id="12292"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57</a:t>
            </a:fld>
            <a:endParaRPr lang="es-ES" dirty="0" smtClean="0"/>
          </a:p>
        </p:txBody>
      </p:sp>
      <p:graphicFrame>
        <p:nvGraphicFramePr>
          <p:cNvPr id="118786" name="Object 2"/>
          <p:cNvGraphicFramePr>
            <a:graphicFrameLocks noChangeAspect="1"/>
          </p:cNvGraphicFramePr>
          <p:nvPr/>
        </p:nvGraphicFramePr>
        <p:xfrm>
          <a:off x="1358900" y="4137025"/>
          <a:ext cx="6608763" cy="1231900"/>
        </p:xfrm>
        <a:graphic>
          <a:graphicData uri="http://schemas.openxmlformats.org/presentationml/2006/ole">
            <p:oleObj spid="_x0000_s12290" name="Ecuación" r:id="rId4" imgW="2603160" imgH="482400" progId="Equation.3">
              <p:embed/>
            </p:oleObj>
          </a:graphicData>
        </a:graphic>
      </p:graphicFrame>
      <p:sp>
        <p:nvSpPr>
          <p:cNvPr id="5" name="Rectangle 2"/>
          <p:cNvSpPr>
            <a:spLocks noChangeArrowheads="1"/>
          </p:cNvSpPr>
          <p:nvPr/>
        </p:nvSpPr>
        <p:spPr bwMode="auto">
          <a:xfrm>
            <a:off x="665163" y="1528763"/>
            <a:ext cx="7891462" cy="2532062"/>
          </a:xfrm>
          <a:prstGeom prst="rect">
            <a:avLst/>
          </a:prstGeom>
          <a:noFill/>
          <a:ln w="57150" cmpd="thickThin">
            <a:noFill/>
            <a:miter lim="800000"/>
            <a:headEnd/>
            <a:tailEnd/>
          </a:ln>
          <a:effectLst/>
        </p:spPr>
        <p:txBody>
          <a:bodyPr/>
          <a:lstStyle/>
          <a:p>
            <a:pPr>
              <a:lnSpc>
                <a:spcPct val="85000"/>
              </a:lnSpc>
              <a:spcBef>
                <a:spcPct val="40000"/>
              </a:spcBef>
              <a:buClr>
                <a:srgbClr val="4D4D4D"/>
              </a:buClr>
              <a:buFont typeface="Monotype Sorts" pitchFamily="2" charset="2"/>
              <a:buNone/>
              <a:defRPr/>
            </a:pPr>
            <a:r>
              <a:rPr lang="es-CL" sz="2400" dirty="0">
                <a:latin typeface="Times New Roman" pitchFamily="18" charset="0"/>
              </a:rPr>
              <a:t>Generalmente, la “</a:t>
            </a:r>
            <a:r>
              <a:rPr lang="es-CL" sz="2400" i="1" dirty="0">
                <a:solidFill>
                  <a:srgbClr val="FF3300"/>
                </a:solidFill>
                <a:effectLst>
                  <a:outerShdw blurRad="38100" dist="38100" dir="2700000" algn="tl">
                    <a:srgbClr val="000000"/>
                  </a:outerShdw>
                </a:effectLst>
                <a:latin typeface="Times New Roman" pitchFamily="18" charset="0"/>
              </a:rPr>
              <a:t>lógica positiva</a:t>
            </a:r>
            <a:r>
              <a:rPr lang="es-CL" sz="2400" dirty="0">
                <a:latin typeface="Times New Roman" pitchFamily="18" charset="0"/>
              </a:rPr>
              <a:t>” </a:t>
            </a:r>
          </a:p>
          <a:p>
            <a:pPr lvl="1">
              <a:lnSpc>
                <a:spcPct val="85000"/>
              </a:lnSpc>
              <a:spcBef>
                <a:spcPct val="40000"/>
              </a:spcBef>
              <a:buClr>
                <a:srgbClr val="4D4D4D"/>
              </a:buClr>
              <a:defRPr/>
            </a:pPr>
            <a:r>
              <a:rPr lang="es-CL" sz="2400" dirty="0">
                <a:latin typeface="Times New Roman" pitchFamily="18" charset="0"/>
              </a:rPr>
              <a:t>hace corresponder un valor de tensión alto al “</a:t>
            </a:r>
            <a:r>
              <a:rPr lang="es-CL" sz="2400" i="1" dirty="0">
                <a:solidFill>
                  <a:srgbClr val="FF3300"/>
                </a:solidFill>
                <a:effectLst>
                  <a:outerShdw blurRad="38100" dist="38100" dir="2700000" algn="tl">
                    <a:srgbClr val="000000"/>
                  </a:outerShdw>
                </a:effectLst>
                <a:latin typeface="Times New Roman" pitchFamily="18" charset="0"/>
              </a:rPr>
              <a:t>1</a:t>
            </a:r>
            <a:r>
              <a:rPr lang="es-CL" sz="2400" dirty="0">
                <a:latin typeface="Times New Roman" pitchFamily="18" charset="0"/>
              </a:rPr>
              <a:t>” </a:t>
            </a:r>
          </a:p>
          <a:p>
            <a:pPr lvl="1">
              <a:lnSpc>
                <a:spcPct val="85000"/>
              </a:lnSpc>
              <a:spcBef>
                <a:spcPct val="40000"/>
              </a:spcBef>
              <a:buClr>
                <a:srgbClr val="4D4D4D"/>
              </a:buClr>
              <a:defRPr/>
            </a:pPr>
            <a:r>
              <a:rPr lang="es-CL" sz="2400" dirty="0">
                <a:latin typeface="Times New Roman" pitchFamily="18" charset="0"/>
              </a:rPr>
              <a:t>y un valor de tensión bajo al “</a:t>
            </a:r>
            <a:r>
              <a:rPr lang="es-CL" sz="2400" i="1" dirty="0">
                <a:solidFill>
                  <a:srgbClr val="FF3300"/>
                </a:solidFill>
                <a:effectLst>
                  <a:outerShdw blurRad="38100" dist="38100" dir="2700000" algn="tl">
                    <a:srgbClr val="000000"/>
                  </a:outerShdw>
                </a:effectLst>
                <a:latin typeface="Times New Roman" pitchFamily="18" charset="0"/>
              </a:rPr>
              <a:t>0</a:t>
            </a:r>
            <a:r>
              <a:rPr lang="es-CL" sz="2400" dirty="0">
                <a:latin typeface="Times New Roman" pitchFamily="18" charset="0"/>
              </a:rPr>
              <a:t>” </a:t>
            </a:r>
          </a:p>
          <a:p>
            <a:pPr>
              <a:lnSpc>
                <a:spcPct val="85000"/>
              </a:lnSpc>
              <a:spcBef>
                <a:spcPct val="40000"/>
              </a:spcBef>
              <a:buClr>
                <a:srgbClr val="4D4D4D"/>
              </a:buClr>
              <a:buFont typeface="Monotype Sorts" pitchFamily="2" charset="2"/>
              <a:buNone/>
              <a:defRPr/>
            </a:pPr>
            <a:r>
              <a:rPr lang="es-CL" sz="2400" dirty="0">
                <a:latin typeface="Times New Roman" pitchFamily="18" charset="0"/>
              </a:rPr>
              <a:t>y viceversa para la “</a:t>
            </a:r>
            <a:r>
              <a:rPr lang="es-CL" sz="2400" i="1" dirty="0">
                <a:solidFill>
                  <a:srgbClr val="FF3300"/>
                </a:solidFill>
                <a:effectLst>
                  <a:outerShdw blurRad="38100" dist="38100" dir="2700000" algn="tl">
                    <a:srgbClr val="000000"/>
                  </a:outerShdw>
                </a:effectLst>
                <a:latin typeface="Times New Roman" pitchFamily="18" charset="0"/>
              </a:rPr>
              <a:t>lógica negativa</a:t>
            </a:r>
            <a:r>
              <a:rPr lang="es-CL" sz="2400" dirty="0">
                <a:latin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3000"/>
                                  </p:stCondLst>
                                  <p:childTnLst>
                                    <p:set>
                                      <p:cBhvr>
                                        <p:cTn id="6" dur="1" fill="hold">
                                          <p:stCondLst>
                                            <p:cond delay="0"/>
                                          </p:stCondLst>
                                        </p:cTn>
                                        <p:tgtEl>
                                          <p:spTgt spid="118786"/>
                                        </p:tgtEl>
                                        <p:attrNameLst>
                                          <p:attrName>style.visibility</p:attrName>
                                        </p:attrNameLst>
                                      </p:cBhvr>
                                      <p:to>
                                        <p:strVal val="visible"/>
                                      </p:to>
                                    </p:set>
                                    <p:anim calcmode="lin" valueType="num">
                                      <p:cBhvr>
                                        <p:cTn id="7" dur="500" fill="hold"/>
                                        <p:tgtEl>
                                          <p:spTgt spid="118786"/>
                                        </p:tgtEl>
                                        <p:attrNameLst>
                                          <p:attrName>ppt_w</p:attrName>
                                        </p:attrNameLst>
                                      </p:cBhvr>
                                      <p:tavLst>
                                        <p:tav tm="0">
                                          <p:val>
                                            <p:fltVal val="0"/>
                                          </p:val>
                                        </p:tav>
                                        <p:tav tm="100000">
                                          <p:val>
                                            <p:strVal val="#ppt_w"/>
                                          </p:val>
                                        </p:tav>
                                      </p:tavLst>
                                    </p:anim>
                                    <p:anim calcmode="lin" valueType="num">
                                      <p:cBhvr>
                                        <p:cTn id="8" dur="500" fill="hold"/>
                                        <p:tgtEl>
                                          <p:spTgt spid="11878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Título"/>
          <p:cNvSpPr>
            <a:spLocks noGrp="1"/>
          </p:cNvSpPr>
          <p:nvPr>
            <p:ph type="title"/>
          </p:nvPr>
        </p:nvSpPr>
        <p:spPr/>
        <p:txBody>
          <a:bodyPr/>
          <a:lstStyle/>
          <a:p>
            <a:r>
              <a:rPr lang="es-ES" smtClean="0"/>
              <a:t>Lógica positiva y negativa. Conversión</a:t>
            </a:r>
          </a:p>
        </p:txBody>
      </p:sp>
      <p:sp>
        <p:nvSpPr>
          <p:cNvPr id="65539"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58</a:t>
            </a:fld>
            <a:endParaRPr lang="es-ES" dirty="0" smtClean="0"/>
          </a:p>
        </p:txBody>
      </p:sp>
      <p:graphicFrame>
        <p:nvGraphicFramePr>
          <p:cNvPr id="4" name="Group 254"/>
          <p:cNvGraphicFramePr>
            <a:graphicFrameLocks/>
          </p:cNvGraphicFramePr>
          <p:nvPr/>
        </p:nvGraphicFramePr>
        <p:xfrm>
          <a:off x="1166813" y="2273896"/>
          <a:ext cx="2036927" cy="2810867"/>
        </p:xfrm>
        <a:graphic>
          <a:graphicData uri="http://schemas.openxmlformats.org/drawingml/2006/table">
            <a:tbl>
              <a:tblPr/>
              <a:tblGrid>
                <a:gridCol w="663307"/>
                <a:gridCol w="710313"/>
                <a:gridCol w="663307"/>
              </a:tblGrid>
              <a:tr h="610784">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a   </a:t>
                      </a:r>
                    </a:p>
                  </a:txBody>
                  <a:tcPr horzOverflow="overflow">
                    <a:lnL w="38100" cap="flat" cmpd="sng" algn="ctr">
                      <a:solidFill>
                        <a:srgbClr val="FF3300"/>
                      </a:solidFill>
                      <a:prstDash val="solid"/>
                      <a:round/>
                      <a:headEnd type="none" w="med" len="med"/>
                      <a:tailEnd type="none" w="med" len="med"/>
                    </a:lnL>
                    <a:lnR w="19050" cap="flat" cmpd="sng" algn="ctr">
                      <a:solidFill>
                        <a:srgbClr val="66FFFF"/>
                      </a:solidFill>
                      <a:prstDash val="solid"/>
                      <a:round/>
                      <a:headEnd type="none" w="med" len="med"/>
                      <a:tailEnd type="none" w="med" len="med"/>
                    </a:lnR>
                    <a:lnT w="38100" cap="flat" cmpd="sng" algn="ctr">
                      <a:solidFill>
                        <a:srgbClr val="FF3300"/>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b</a:t>
                      </a:r>
                    </a:p>
                  </a:txBody>
                  <a:tcPr horzOverflow="overflow">
                    <a:lnL w="19050" cap="flat" cmpd="sng" algn="ctr">
                      <a:solidFill>
                        <a:srgbClr val="66FFFF"/>
                      </a:solidFill>
                      <a:prstDash val="solid"/>
                      <a:round/>
                      <a:headEnd type="none" w="med" len="med"/>
                      <a:tailEnd type="none" w="med" len="med"/>
                    </a:lnL>
                    <a:lnR w="19050" cap="flat" cmpd="sng" algn="ctr">
                      <a:solidFill>
                        <a:srgbClr val="66FFFF"/>
                      </a:solidFill>
                      <a:prstDash val="solid"/>
                      <a:round/>
                      <a:headEnd type="none" w="med" len="med"/>
                      <a:tailEnd type="none" w="med" len="med"/>
                    </a:lnR>
                    <a:lnT w="38100" cap="flat" cmpd="sng" algn="ctr">
                      <a:solidFill>
                        <a:srgbClr val="FF3300"/>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F</a:t>
                      </a:r>
                    </a:p>
                  </a:txBody>
                  <a:tcPr horzOverflow="overflow">
                    <a:lnL w="19050" cap="flat" cmpd="sng" algn="ctr">
                      <a:solidFill>
                        <a:srgbClr val="66FFFF"/>
                      </a:solidFill>
                      <a:prstDash val="solid"/>
                      <a:round/>
                      <a:headEnd type="none" w="med" len="med"/>
                      <a:tailEnd type="none" w="med" len="med"/>
                    </a:lnL>
                    <a:lnR w="38100" cap="flat" cmpd="sng" algn="ctr">
                      <a:solidFill>
                        <a:srgbClr val="FF3300"/>
                      </a:solidFill>
                      <a:prstDash val="solid"/>
                      <a:round/>
                      <a:headEnd type="none" w="med" len="med"/>
                      <a:tailEnd type="none" w="med" len="med"/>
                    </a:lnR>
                    <a:lnT w="38100" cap="flat" cmpd="sng" algn="ctr">
                      <a:solidFill>
                        <a:srgbClr val="FF3300"/>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r>
              <a:tr h="548978">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0 v</a:t>
                      </a:r>
                    </a:p>
                  </a:txBody>
                  <a:tcPr horzOverflow="overflow">
                    <a:lnL w="38100" cap="flat" cmpd="sng" algn="ctr">
                      <a:solidFill>
                        <a:srgbClr val="FF3300"/>
                      </a:solidFill>
                      <a:prstDash val="solid"/>
                      <a:round/>
                      <a:headEnd type="none" w="med" len="med"/>
                      <a:tailEnd type="none" w="med" len="med"/>
                    </a:lnL>
                    <a:lnR w="19050" cap="flat" cmpd="sng" algn="ctr">
                      <a:solidFill>
                        <a:srgbClr val="66FFFF"/>
                      </a:solidFill>
                      <a:prstDash val="solid"/>
                      <a:round/>
                      <a:headEnd type="none" w="med" len="med"/>
                      <a:tailEnd type="none" w="med" len="med"/>
                    </a:lnR>
                    <a:lnT w="19050" cap="flat" cmpd="sng" algn="ctr">
                      <a:solidFill>
                        <a:srgbClr val="66FFFF"/>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0 v</a:t>
                      </a:r>
                    </a:p>
                  </a:txBody>
                  <a:tcPr horzOverflow="overflow">
                    <a:lnL w="19050" cap="flat" cmpd="sng" algn="ctr">
                      <a:solidFill>
                        <a:srgbClr val="66FFFF"/>
                      </a:solidFill>
                      <a:prstDash val="solid"/>
                      <a:round/>
                      <a:headEnd type="none" w="med" len="med"/>
                      <a:tailEnd type="none" w="med" len="med"/>
                    </a:lnL>
                    <a:lnR w="19050" cap="flat" cmpd="sng" algn="ctr">
                      <a:solidFill>
                        <a:srgbClr val="66FFFF"/>
                      </a:solidFill>
                      <a:prstDash val="solid"/>
                      <a:round/>
                      <a:headEnd type="none" w="med" len="med"/>
                      <a:tailEnd type="none" w="med" len="med"/>
                    </a:lnR>
                    <a:lnT w="19050" cap="flat" cmpd="sng" algn="ctr">
                      <a:solidFill>
                        <a:srgbClr val="66FFFF"/>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5 v</a:t>
                      </a:r>
                    </a:p>
                  </a:txBody>
                  <a:tcPr horzOverflow="overflow">
                    <a:lnL w="19050" cap="flat" cmpd="sng" algn="ctr">
                      <a:solidFill>
                        <a:srgbClr val="66FFFF"/>
                      </a:solidFill>
                      <a:prstDash val="solid"/>
                      <a:round/>
                      <a:headEnd type="none" w="med" len="med"/>
                      <a:tailEnd type="none" w="med" len="med"/>
                    </a:lnL>
                    <a:lnR w="38100" cap="flat" cmpd="sng" algn="ctr">
                      <a:solidFill>
                        <a:srgbClr val="FF3300"/>
                      </a:solidFill>
                      <a:prstDash val="solid"/>
                      <a:round/>
                      <a:headEnd type="none" w="med" len="med"/>
                      <a:tailEnd type="none" w="med" len="med"/>
                    </a:lnR>
                    <a:lnT w="19050" cap="flat" cmpd="sng" algn="ctr">
                      <a:solidFill>
                        <a:srgbClr val="66FFFF"/>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r>
              <a:tr h="541873">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0 v</a:t>
                      </a:r>
                    </a:p>
                  </a:txBody>
                  <a:tcPr horzOverflow="overflow">
                    <a:lnL w="38100" cap="flat" cmpd="sng" algn="ctr">
                      <a:solidFill>
                        <a:srgbClr val="FF3300"/>
                      </a:solidFill>
                      <a:prstDash val="solid"/>
                      <a:round/>
                      <a:headEnd type="none" w="med" len="med"/>
                      <a:tailEnd type="none" w="med" len="med"/>
                    </a:lnL>
                    <a:lnR w="19050" cap="flat" cmpd="sng" algn="ctr">
                      <a:solidFill>
                        <a:srgbClr val="66FFFF"/>
                      </a:solidFill>
                      <a:prstDash val="solid"/>
                      <a:round/>
                      <a:headEnd type="none" w="med" len="med"/>
                      <a:tailEnd type="none" w="med" len="med"/>
                    </a:lnR>
                    <a:lnT w="19050" cap="flat" cmpd="sng" algn="ctr">
                      <a:solidFill>
                        <a:srgbClr val="66FFFF"/>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5 v</a:t>
                      </a:r>
                    </a:p>
                  </a:txBody>
                  <a:tcPr horzOverflow="overflow">
                    <a:lnL w="19050" cap="flat" cmpd="sng" algn="ctr">
                      <a:solidFill>
                        <a:srgbClr val="66FFFF"/>
                      </a:solidFill>
                      <a:prstDash val="solid"/>
                      <a:round/>
                      <a:headEnd type="none" w="med" len="med"/>
                      <a:tailEnd type="none" w="med" len="med"/>
                    </a:lnL>
                    <a:lnR w="19050" cap="flat" cmpd="sng" algn="ctr">
                      <a:solidFill>
                        <a:srgbClr val="66FFFF"/>
                      </a:solidFill>
                      <a:prstDash val="solid"/>
                      <a:round/>
                      <a:headEnd type="none" w="med" len="med"/>
                      <a:tailEnd type="none" w="med" len="med"/>
                    </a:lnR>
                    <a:lnT w="19050" cap="flat" cmpd="sng" algn="ctr">
                      <a:solidFill>
                        <a:srgbClr val="66FFFF"/>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5 v</a:t>
                      </a:r>
                    </a:p>
                  </a:txBody>
                  <a:tcPr horzOverflow="overflow">
                    <a:lnL w="19050" cap="flat" cmpd="sng" algn="ctr">
                      <a:solidFill>
                        <a:srgbClr val="66FFFF"/>
                      </a:solidFill>
                      <a:prstDash val="solid"/>
                      <a:round/>
                      <a:headEnd type="none" w="med" len="med"/>
                      <a:tailEnd type="none" w="med" len="med"/>
                    </a:lnL>
                    <a:lnR w="38100" cap="flat" cmpd="sng" algn="ctr">
                      <a:solidFill>
                        <a:srgbClr val="FF3300"/>
                      </a:solidFill>
                      <a:prstDash val="solid"/>
                      <a:round/>
                      <a:headEnd type="none" w="med" len="med"/>
                      <a:tailEnd type="none" w="med" len="med"/>
                    </a:lnR>
                    <a:lnT w="19050" cap="flat" cmpd="sng" algn="ctr">
                      <a:solidFill>
                        <a:srgbClr val="66FFFF"/>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r>
              <a:tr h="520262">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5 v</a:t>
                      </a:r>
                    </a:p>
                  </a:txBody>
                  <a:tcPr horzOverflow="overflow">
                    <a:lnL w="38100" cap="flat" cmpd="sng" algn="ctr">
                      <a:solidFill>
                        <a:srgbClr val="FF3300"/>
                      </a:solidFill>
                      <a:prstDash val="solid"/>
                      <a:round/>
                      <a:headEnd type="none" w="med" len="med"/>
                      <a:tailEnd type="none" w="med" len="med"/>
                    </a:lnL>
                    <a:lnR w="19050" cap="flat" cmpd="sng" algn="ctr">
                      <a:solidFill>
                        <a:srgbClr val="66FFFF"/>
                      </a:solidFill>
                      <a:prstDash val="solid"/>
                      <a:round/>
                      <a:headEnd type="none" w="med" len="med"/>
                      <a:tailEnd type="none" w="med" len="med"/>
                    </a:lnR>
                    <a:lnT w="19050" cap="flat" cmpd="sng" algn="ctr">
                      <a:solidFill>
                        <a:srgbClr val="66FFFF"/>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0 v</a:t>
                      </a:r>
                    </a:p>
                  </a:txBody>
                  <a:tcPr horzOverflow="overflow">
                    <a:lnL w="19050" cap="flat" cmpd="sng" algn="ctr">
                      <a:solidFill>
                        <a:srgbClr val="66FFFF"/>
                      </a:solidFill>
                      <a:prstDash val="solid"/>
                      <a:round/>
                      <a:headEnd type="none" w="med" len="med"/>
                      <a:tailEnd type="none" w="med" len="med"/>
                    </a:lnL>
                    <a:lnR w="19050" cap="flat" cmpd="sng" algn="ctr">
                      <a:solidFill>
                        <a:srgbClr val="66FFFF"/>
                      </a:solidFill>
                      <a:prstDash val="solid"/>
                      <a:round/>
                      <a:headEnd type="none" w="med" len="med"/>
                      <a:tailEnd type="none" w="med" len="med"/>
                    </a:lnR>
                    <a:lnT w="19050" cap="flat" cmpd="sng" algn="ctr">
                      <a:solidFill>
                        <a:srgbClr val="66FFFF"/>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5 v</a:t>
                      </a:r>
                    </a:p>
                  </a:txBody>
                  <a:tcPr horzOverflow="overflow">
                    <a:lnL w="19050" cap="flat" cmpd="sng" algn="ctr">
                      <a:solidFill>
                        <a:srgbClr val="66FFFF"/>
                      </a:solidFill>
                      <a:prstDash val="solid"/>
                      <a:round/>
                      <a:headEnd type="none" w="med" len="med"/>
                      <a:tailEnd type="none" w="med" len="med"/>
                    </a:lnL>
                    <a:lnR w="38100" cap="flat" cmpd="sng" algn="ctr">
                      <a:solidFill>
                        <a:srgbClr val="FF3300"/>
                      </a:solidFill>
                      <a:prstDash val="solid"/>
                      <a:round/>
                      <a:headEnd type="none" w="med" len="med"/>
                      <a:tailEnd type="none" w="med" len="med"/>
                    </a:lnR>
                    <a:lnT w="19050" cap="flat" cmpd="sng" algn="ctr">
                      <a:solidFill>
                        <a:srgbClr val="66FFFF"/>
                      </a:solidFill>
                      <a:prstDash val="solid"/>
                      <a:round/>
                      <a:headEnd type="none" w="med" len="med"/>
                      <a:tailEnd type="none" w="med" len="med"/>
                    </a:lnT>
                    <a:lnB w="19050" cap="flat" cmpd="sng" algn="ctr">
                      <a:solidFill>
                        <a:srgbClr val="66FFFF"/>
                      </a:solidFill>
                      <a:prstDash val="solid"/>
                      <a:round/>
                      <a:headEnd type="none" w="med" len="med"/>
                      <a:tailEnd type="none" w="med" len="med"/>
                    </a:lnB>
                    <a:lnTlToBr>
                      <a:noFill/>
                    </a:lnTlToBr>
                    <a:lnBlToTr>
                      <a:noFill/>
                    </a:lnBlToTr>
                    <a:noFill/>
                  </a:tcPr>
                </a:tc>
              </a:tr>
              <a:tr h="588970">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5 v </a:t>
                      </a:r>
                    </a:p>
                  </a:txBody>
                  <a:tcPr horzOverflow="overflow">
                    <a:lnL w="38100" cap="flat" cmpd="sng" algn="ctr">
                      <a:solidFill>
                        <a:srgbClr val="FF3300"/>
                      </a:solidFill>
                      <a:prstDash val="solid"/>
                      <a:round/>
                      <a:headEnd type="none" w="med" len="med"/>
                      <a:tailEnd type="none" w="med" len="med"/>
                    </a:lnL>
                    <a:lnR w="19050" cap="flat" cmpd="sng" algn="ctr">
                      <a:solidFill>
                        <a:srgbClr val="66FFFF"/>
                      </a:solidFill>
                      <a:prstDash val="solid"/>
                      <a:round/>
                      <a:headEnd type="none" w="med" len="med"/>
                      <a:tailEnd type="none" w="med" len="med"/>
                    </a:lnR>
                    <a:lnT w="19050" cap="flat" cmpd="sng" algn="ctr">
                      <a:solidFill>
                        <a:srgbClr val="66FFFF"/>
                      </a:solidFill>
                      <a:prstDash val="solid"/>
                      <a:round/>
                      <a:headEnd type="none" w="med" len="med"/>
                      <a:tailEnd type="none" w="med" len="med"/>
                    </a:lnT>
                    <a:lnB w="381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smtClean="0">
                          <a:ln>
                            <a:noFill/>
                          </a:ln>
                          <a:solidFill>
                            <a:schemeClr val="tx1"/>
                          </a:solidFill>
                          <a:effectLst/>
                          <a:latin typeface="Arial" charset="0"/>
                        </a:rPr>
                        <a:t>5v</a:t>
                      </a:r>
                    </a:p>
                  </a:txBody>
                  <a:tcPr horzOverflow="overflow">
                    <a:lnL w="19050" cap="flat" cmpd="sng" algn="ctr">
                      <a:solidFill>
                        <a:srgbClr val="66FFFF"/>
                      </a:solidFill>
                      <a:prstDash val="solid"/>
                      <a:round/>
                      <a:headEnd type="none" w="med" len="med"/>
                      <a:tailEnd type="none" w="med" len="med"/>
                    </a:lnL>
                    <a:lnR w="19050" cap="flat" cmpd="sng" algn="ctr">
                      <a:solidFill>
                        <a:srgbClr val="66FFFF"/>
                      </a:solidFill>
                      <a:prstDash val="solid"/>
                      <a:round/>
                      <a:headEnd type="none" w="med" len="med"/>
                      <a:tailEnd type="none" w="med" len="med"/>
                    </a:lnR>
                    <a:lnT w="19050" cap="flat" cmpd="sng" algn="ctr">
                      <a:solidFill>
                        <a:srgbClr val="66FFFF"/>
                      </a:solidFill>
                      <a:prstDash val="solid"/>
                      <a:round/>
                      <a:headEnd type="none" w="med" len="med"/>
                      <a:tailEnd type="none" w="med" len="med"/>
                    </a:lnT>
                    <a:lnB w="38100" cap="flat" cmpd="sng" algn="ctr">
                      <a:solidFill>
                        <a:srgbClr val="FF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400" b="0" i="0" u="none" strike="noStrike" cap="none" normalizeH="0" baseline="0" dirty="0" smtClean="0">
                          <a:ln>
                            <a:noFill/>
                          </a:ln>
                          <a:solidFill>
                            <a:schemeClr val="tx1"/>
                          </a:solidFill>
                          <a:effectLst/>
                          <a:latin typeface="Arial" charset="0"/>
                        </a:rPr>
                        <a:t>0 v</a:t>
                      </a:r>
                    </a:p>
                  </a:txBody>
                  <a:tcPr horzOverflow="overflow">
                    <a:lnL w="19050" cap="flat" cmpd="sng" algn="ctr">
                      <a:solidFill>
                        <a:srgbClr val="66FFFF"/>
                      </a:solidFill>
                      <a:prstDash val="solid"/>
                      <a:round/>
                      <a:headEnd type="none" w="med" len="med"/>
                      <a:tailEnd type="none" w="med" len="med"/>
                    </a:lnL>
                    <a:lnR w="38100" cap="flat" cmpd="sng" algn="ctr">
                      <a:solidFill>
                        <a:srgbClr val="FF3300"/>
                      </a:solidFill>
                      <a:prstDash val="solid"/>
                      <a:round/>
                      <a:headEnd type="none" w="med" len="med"/>
                      <a:tailEnd type="none" w="med" len="med"/>
                    </a:lnR>
                    <a:lnT w="19050" cap="flat" cmpd="sng" algn="ctr">
                      <a:solidFill>
                        <a:srgbClr val="66FFFF"/>
                      </a:solidFill>
                      <a:prstDash val="solid"/>
                      <a:round/>
                      <a:headEnd type="none" w="med" len="med"/>
                      <a:tailEnd type="none" w="med" len="med"/>
                    </a:lnT>
                    <a:lnB w="38100" cap="flat" cmpd="sng" algn="ctr">
                      <a:solidFill>
                        <a:srgbClr val="FF3300"/>
                      </a:solidFill>
                      <a:prstDash val="solid"/>
                      <a:round/>
                      <a:headEnd type="none" w="med" len="med"/>
                      <a:tailEnd type="none" w="med" len="med"/>
                    </a:lnB>
                    <a:lnTlToBr>
                      <a:noFill/>
                    </a:lnTlToBr>
                    <a:lnBlToTr>
                      <a:noFill/>
                    </a:lnBlToTr>
                    <a:noFill/>
                  </a:tcPr>
                </a:tc>
              </a:tr>
            </a:tbl>
          </a:graphicData>
        </a:graphic>
      </p:graphicFrame>
      <p:graphicFrame>
        <p:nvGraphicFramePr>
          <p:cNvPr id="5" name="Group 258"/>
          <p:cNvGraphicFramePr>
            <a:graphicFrameLocks/>
          </p:cNvGraphicFramePr>
          <p:nvPr/>
        </p:nvGraphicFramePr>
        <p:xfrm>
          <a:off x="5400675" y="1392238"/>
          <a:ext cx="1378826" cy="2268350"/>
        </p:xfrm>
        <a:graphic>
          <a:graphicData uri="http://schemas.openxmlformats.org/drawingml/2006/table">
            <a:tbl>
              <a:tblPr/>
              <a:tblGrid>
                <a:gridCol w="443771"/>
                <a:gridCol w="487699"/>
                <a:gridCol w="447356"/>
              </a:tblGrid>
              <a:tr h="494483">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1" i="0" u="none" strike="noStrike" cap="none" normalizeH="0" baseline="0" smtClean="0">
                          <a:ln>
                            <a:noFill/>
                          </a:ln>
                          <a:solidFill>
                            <a:schemeClr val="tx1"/>
                          </a:solidFill>
                          <a:effectLst/>
                          <a:latin typeface="Arial" charset="0"/>
                        </a:rPr>
                        <a:t>a   </a:t>
                      </a:r>
                    </a:p>
                  </a:txBody>
                  <a:tcPr horzOverflow="overflow">
                    <a:lnL w="38100" cap="flat" cmpd="sng" algn="ctr">
                      <a:solidFill>
                        <a:srgbClr val="0000FF"/>
                      </a:solidFill>
                      <a:prstDash val="solid"/>
                      <a:round/>
                      <a:headEnd type="none" w="med" len="med"/>
                      <a:tailEnd type="none" w="med" len="med"/>
                    </a:lnL>
                    <a:lnR w="19050" cap="flat" cmpd="sng" algn="ctr">
                      <a:solidFill>
                        <a:srgbClr val="996633"/>
                      </a:solidFill>
                      <a:prstDash val="solid"/>
                      <a:round/>
                      <a:headEnd type="none" w="med" len="med"/>
                      <a:tailEnd type="none" w="med" len="med"/>
                    </a:lnR>
                    <a:lnT w="38100" cap="flat" cmpd="sng" algn="ctr">
                      <a:solidFill>
                        <a:srgbClr val="0000FF"/>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1" i="0" u="none" strike="noStrike" cap="none" normalizeH="0" baseline="0" smtClean="0">
                          <a:ln>
                            <a:noFill/>
                          </a:ln>
                          <a:solidFill>
                            <a:schemeClr val="tx1"/>
                          </a:solidFill>
                          <a:effectLst/>
                          <a:latin typeface="Arial" charset="0"/>
                        </a:rPr>
                        <a:t>b</a:t>
                      </a:r>
                    </a:p>
                  </a:txBody>
                  <a:tcPr horzOverflow="overflow">
                    <a:lnL w="19050" cap="flat" cmpd="sng" algn="ctr">
                      <a:solidFill>
                        <a:srgbClr val="996633"/>
                      </a:solidFill>
                      <a:prstDash val="solid"/>
                      <a:round/>
                      <a:headEnd type="none" w="med" len="med"/>
                      <a:tailEnd type="none" w="med" len="med"/>
                    </a:lnL>
                    <a:lnR w="19050" cap="flat" cmpd="sng" algn="ctr">
                      <a:solidFill>
                        <a:srgbClr val="996633"/>
                      </a:solidFill>
                      <a:prstDash val="solid"/>
                      <a:round/>
                      <a:headEnd type="none" w="med" len="med"/>
                      <a:tailEnd type="none" w="med" len="med"/>
                    </a:lnR>
                    <a:lnT w="38100" cap="flat" cmpd="sng" algn="ctr">
                      <a:solidFill>
                        <a:srgbClr val="0000FF"/>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1" i="0" u="none" strike="noStrike" cap="none" normalizeH="0" baseline="0" smtClean="0">
                          <a:ln>
                            <a:noFill/>
                          </a:ln>
                          <a:solidFill>
                            <a:schemeClr val="tx1"/>
                          </a:solidFill>
                          <a:effectLst/>
                          <a:latin typeface="Arial" charset="0"/>
                        </a:rPr>
                        <a:t>F</a:t>
                      </a:r>
                    </a:p>
                  </a:txBody>
                  <a:tcPr horzOverflow="overflow">
                    <a:lnL w="19050" cap="flat" cmpd="sng" algn="ctr">
                      <a:solidFill>
                        <a:srgbClr val="996633"/>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r>
              <a:tr h="443496">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0</a:t>
                      </a:r>
                    </a:p>
                  </a:txBody>
                  <a:tcPr horzOverflow="overflow">
                    <a:lnL w="38100" cap="flat" cmpd="sng" algn="ctr">
                      <a:solidFill>
                        <a:srgbClr val="0000FF"/>
                      </a:solidFill>
                      <a:prstDash val="solid"/>
                      <a:round/>
                      <a:headEnd type="none" w="med" len="med"/>
                      <a:tailEnd type="none" w="med" len="med"/>
                    </a:lnL>
                    <a:lnR w="19050" cap="flat" cmpd="sng" algn="ctr">
                      <a:solidFill>
                        <a:srgbClr val="996633"/>
                      </a:solidFill>
                      <a:prstDash val="solid"/>
                      <a:round/>
                      <a:headEnd type="none" w="med" len="med"/>
                      <a:tailEnd type="none" w="med" len="med"/>
                    </a:lnR>
                    <a:lnT w="19050" cap="flat" cmpd="sng" algn="ctr">
                      <a:solidFill>
                        <a:srgbClr val="996633"/>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0</a:t>
                      </a:r>
                    </a:p>
                  </a:txBody>
                  <a:tcPr horzOverflow="overflow">
                    <a:lnL w="19050" cap="flat" cmpd="sng" algn="ctr">
                      <a:solidFill>
                        <a:srgbClr val="996633"/>
                      </a:solidFill>
                      <a:prstDash val="solid"/>
                      <a:round/>
                      <a:headEnd type="none" w="med" len="med"/>
                      <a:tailEnd type="none" w="med" len="med"/>
                    </a:lnL>
                    <a:lnR w="19050" cap="flat" cmpd="sng" algn="ctr">
                      <a:solidFill>
                        <a:srgbClr val="996633"/>
                      </a:solidFill>
                      <a:prstDash val="solid"/>
                      <a:round/>
                      <a:headEnd type="none" w="med" len="med"/>
                      <a:tailEnd type="none" w="med" len="med"/>
                    </a:lnR>
                    <a:lnT w="19050" cap="flat" cmpd="sng" algn="ctr">
                      <a:solidFill>
                        <a:srgbClr val="996633"/>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1</a:t>
                      </a:r>
                    </a:p>
                  </a:txBody>
                  <a:tcPr horzOverflow="overflow">
                    <a:lnL w="19050" cap="flat" cmpd="sng" algn="ctr">
                      <a:solidFill>
                        <a:srgbClr val="996633"/>
                      </a:solidFill>
                      <a:prstDash val="solid"/>
                      <a:round/>
                      <a:headEnd type="none" w="med" len="med"/>
                      <a:tailEnd type="none" w="med" len="med"/>
                    </a:lnL>
                    <a:lnR w="38100" cap="flat" cmpd="sng" algn="ctr">
                      <a:solidFill>
                        <a:srgbClr val="0000FF"/>
                      </a:solidFill>
                      <a:prstDash val="solid"/>
                      <a:round/>
                      <a:headEnd type="none" w="med" len="med"/>
                      <a:tailEnd type="none" w="med" len="med"/>
                    </a:lnR>
                    <a:lnT w="19050" cap="flat" cmpd="sng" algn="ctr">
                      <a:solidFill>
                        <a:srgbClr val="996633"/>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r>
              <a:tr h="444457">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0</a:t>
                      </a:r>
                    </a:p>
                  </a:txBody>
                  <a:tcPr horzOverflow="overflow">
                    <a:lnL w="38100" cap="flat" cmpd="sng" algn="ctr">
                      <a:solidFill>
                        <a:srgbClr val="0000FF"/>
                      </a:solidFill>
                      <a:prstDash val="solid"/>
                      <a:round/>
                      <a:headEnd type="none" w="med" len="med"/>
                      <a:tailEnd type="none" w="med" len="med"/>
                    </a:lnL>
                    <a:lnR w="19050" cap="flat" cmpd="sng" algn="ctr">
                      <a:solidFill>
                        <a:srgbClr val="996633"/>
                      </a:solidFill>
                      <a:prstDash val="solid"/>
                      <a:round/>
                      <a:headEnd type="none" w="med" len="med"/>
                      <a:tailEnd type="none" w="med" len="med"/>
                    </a:lnR>
                    <a:lnT w="19050" cap="flat" cmpd="sng" algn="ctr">
                      <a:solidFill>
                        <a:srgbClr val="996633"/>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1</a:t>
                      </a:r>
                    </a:p>
                  </a:txBody>
                  <a:tcPr horzOverflow="overflow">
                    <a:lnL w="19050" cap="flat" cmpd="sng" algn="ctr">
                      <a:solidFill>
                        <a:srgbClr val="996633"/>
                      </a:solidFill>
                      <a:prstDash val="solid"/>
                      <a:round/>
                      <a:headEnd type="none" w="med" len="med"/>
                      <a:tailEnd type="none" w="med" len="med"/>
                    </a:lnL>
                    <a:lnR w="19050" cap="flat" cmpd="sng" algn="ctr">
                      <a:solidFill>
                        <a:srgbClr val="996633"/>
                      </a:solidFill>
                      <a:prstDash val="solid"/>
                      <a:round/>
                      <a:headEnd type="none" w="med" len="med"/>
                      <a:tailEnd type="none" w="med" len="med"/>
                    </a:lnR>
                    <a:lnT w="19050" cap="flat" cmpd="sng" algn="ctr">
                      <a:solidFill>
                        <a:srgbClr val="996633"/>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1</a:t>
                      </a:r>
                    </a:p>
                  </a:txBody>
                  <a:tcPr horzOverflow="overflow">
                    <a:lnL w="19050" cap="flat" cmpd="sng" algn="ctr">
                      <a:solidFill>
                        <a:srgbClr val="996633"/>
                      </a:solidFill>
                      <a:prstDash val="solid"/>
                      <a:round/>
                      <a:headEnd type="none" w="med" len="med"/>
                      <a:tailEnd type="none" w="med" len="med"/>
                    </a:lnL>
                    <a:lnR w="38100" cap="flat" cmpd="sng" algn="ctr">
                      <a:solidFill>
                        <a:srgbClr val="0000FF"/>
                      </a:solidFill>
                      <a:prstDash val="solid"/>
                      <a:round/>
                      <a:headEnd type="none" w="med" len="med"/>
                      <a:tailEnd type="none" w="med" len="med"/>
                    </a:lnR>
                    <a:lnT w="19050" cap="flat" cmpd="sng" algn="ctr">
                      <a:solidFill>
                        <a:srgbClr val="996633"/>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r>
              <a:tr h="489674">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1</a:t>
                      </a:r>
                    </a:p>
                  </a:txBody>
                  <a:tcPr horzOverflow="overflow">
                    <a:lnL w="38100" cap="flat" cmpd="sng" algn="ctr">
                      <a:solidFill>
                        <a:srgbClr val="0000FF"/>
                      </a:solidFill>
                      <a:prstDash val="solid"/>
                      <a:round/>
                      <a:headEnd type="none" w="med" len="med"/>
                      <a:tailEnd type="none" w="med" len="med"/>
                    </a:lnL>
                    <a:lnR w="19050" cap="flat" cmpd="sng" algn="ctr">
                      <a:solidFill>
                        <a:srgbClr val="996633"/>
                      </a:solidFill>
                      <a:prstDash val="solid"/>
                      <a:round/>
                      <a:headEnd type="none" w="med" len="med"/>
                      <a:tailEnd type="none" w="med" len="med"/>
                    </a:lnR>
                    <a:lnT w="19050" cap="flat" cmpd="sng" algn="ctr">
                      <a:solidFill>
                        <a:srgbClr val="996633"/>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0</a:t>
                      </a:r>
                    </a:p>
                  </a:txBody>
                  <a:tcPr horzOverflow="overflow">
                    <a:lnL w="19050" cap="flat" cmpd="sng" algn="ctr">
                      <a:solidFill>
                        <a:srgbClr val="996633"/>
                      </a:solidFill>
                      <a:prstDash val="solid"/>
                      <a:round/>
                      <a:headEnd type="none" w="med" len="med"/>
                      <a:tailEnd type="none" w="med" len="med"/>
                    </a:lnL>
                    <a:lnR w="19050" cap="flat" cmpd="sng" algn="ctr">
                      <a:solidFill>
                        <a:srgbClr val="996633"/>
                      </a:solidFill>
                      <a:prstDash val="solid"/>
                      <a:round/>
                      <a:headEnd type="none" w="med" len="med"/>
                      <a:tailEnd type="none" w="med" len="med"/>
                    </a:lnR>
                    <a:lnT w="19050" cap="flat" cmpd="sng" algn="ctr">
                      <a:solidFill>
                        <a:srgbClr val="996633"/>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1</a:t>
                      </a:r>
                    </a:p>
                  </a:txBody>
                  <a:tcPr horzOverflow="overflow">
                    <a:lnL w="19050" cap="flat" cmpd="sng" algn="ctr">
                      <a:solidFill>
                        <a:srgbClr val="996633"/>
                      </a:solidFill>
                      <a:prstDash val="solid"/>
                      <a:round/>
                      <a:headEnd type="none" w="med" len="med"/>
                      <a:tailEnd type="none" w="med" len="med"/>
                    </a:lnL>
                    <a:lnR w="38100" cap="flat" cmpd="sng" algn="ctr">
                      <a:solidFill>
                        <a:srgbClr val="0000FF"/>
                      </a:solidFill>
                      <a:prstDash val="solid"/>
                      <a:round/>
                      <a:headEnd type="none" w="med" len="med"/>
                      <a:tailEnd type="none" w="med" len="med"/>
                    </a:lnR>
                    <a:lnT w="19050" cap="flat" cmpd="sng" algn="ctr">
                      <a:solidFill>
                        <a:srgbClr val="996633"/>
                      </a:solidFill>
                      <a:prstDash val="solid"/>
                      <a:round/>
                      <a:headEnd type="none" w="med" len="med"/>
                      <a:tailEnd type="none" w="med" len="med"/>
                    </a:lnT>
                    <a:lnB w="19050" cap="flat" cmpd="sng" algn="ctr">
                      <a:solidFill>
                        <a:srgbClr val="996633"/>
                      </a:solidFill>
                      <a:prstDash val="solid"/>
                      <a:round/>
                      <a:headEnd type="none" w="med" len="med"/>
                      <a:tailEnd type="none" w="med" len="med"/>
                    </a:lnB>
                    <a:lnTlToBr>
                      <a:noFill/>
                    </a:lnTlToBr>
                    <a:lnBlToTr>
                      <a:noFill/>
                    </a:lnBlToTr>
                    <a:noFill/>
                  </a:tcPr>
                </a:tc>
              </a:tr>
              <a:tr h="237841">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1</a:t>
                      </a:r>
                    </a:p>
                  </a:txBody>
                  <a:tcPr horzOverflow="overflow">
                    <a:lnL w="38100" cap="flat" cmpd="sng" algn="ctr">
                      <a:solidFill>
                        <a:srgbClr val="0000FF"/>
                      </a:solidFill>
                      <a:prstDash val="solid"/>
                      <a:round/>
                      <a:headEnd type="none" w="med" len="med"/>
                      <a:tailEnd type="none" w="med" len="med"/>
                    </a:lnL>
                    <a:lnR w="19050" cap="flat" cmpd="sng" algn="ctr">
                      <a:solidFill>
                        <a:srgbClr val="996633"/>
                      </a:solidFill>
                      <a:prstDash val="solid"/>
                      <a:round/>
                      <a:headEnd type="none" w="med" len="med"/>
                      <a:tailEnd type="none" w="med" len="med"/>
                    </a:lnR>
                    <a:lnT w="19050" cap="flat" cmpd="sng" algn="ctr">
                      <a:solidFill>
                        <a:srgbClr val="996633"/>
                      </a:solidFill>
                      <a:prstDash val="solid"/>
                      <a:round/>
                      <a:headEnd type="none" w="med" len="med"/>
                      <a:tailEnd type="none" w="med" len="med"/>
                    </a:lnT>
                    <a:lnB w="381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smtClean="0">
                          <a:ln>
                            <a:noFill/>
                          </a:ln>
                          <a:solidFill>
                            <a:schemeClr val="tx1"/>
                          </a:solidFill>
                          <a:effectLst/>
                          <a:latin typeface="Arial" charset="0"/>
                        </a:rPr>
                        <a:t>1</a:t>
                      </a:r>
                    </a:p>
                  </a:txBody>
                  <a:tcPr horzOverflow="overflow">
                    <a:lnL w="19050" cap="flat" cmpd="sng" algn="ctr">
                      <a:solidFill>
                        <a:srgbClr val="996633"/>
                      </a:solidFill>
                      <a:prstDash val="solid"/>
                      <a:round/>
                      <a:headEnd type="none" w="med" len="med"/>
                      <a:tailEnd type="none" w="med" len="med"/>
                    </a:lnL>
                    <a:lnR w="19050" cap="flat" cmpd="sng" algn="ctr">
                      <a:solidFill>
                        <a:srgbClr val="996633"/>
                      </a:solidFill>
                      <a:prstDash val="solid"/>
                      <a:round/>
                      <a:headEnd type="none" w="med" len="med"/>
                      <a:tailEnd type="none" w="med" len="med"/>
                    </a:lnR>
                    <a:lnT w="19050" cap="flat" cmpd="sng" algn="ctr">
                      <a:solidFill>
                        <a:srgbClr val="996633"/>
                      </a:solidFill>
                      <a:prstDash val="solid"/>
                      <a:round/>
                      <a:headEnd type="none" w="med" len="med"/>
                      <a:tailEnd type="none" w="med" len="med"/>
                    </a:lnT>
                    <a:lnB w="381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s-ES" sz="2000" b="0" i="0" u="none" strike="noStrike" cap="none" normalizeH="0" baseline="0" dirty="0" smtClean="0">
                          <a:ln>
                            <a:noFill/>
                          </a:ln>
                          <a:solidFill>
                            <a:schemeClr val="tx1"/>
                          </a:solidFill>
                          <a:effectLst/>
                          <a:latin typeface="Arial" charset="0"/>
                        </a:rPr>
                        <a:t>0</a:t>
                      </a:r>
                    </a:p>
                  </a:txBody>
                  <a:tcPr horzOverflow="overflow">
                    <a:lnL w="19050" cap="flat" cmpd="sng" algn="ctr">
                      <a:solidFill>
                        <a:srgbClr val="996633"/>
                      </a:solidFill>
                      <a:prstDash val="solid"/>
                      <a:round/>
                      <a:headEnd type="none" w="med" len="med"/>
                      <a:tailEnd type="none" w="med" len="med"/>
                    </a:lnL>
                    <a:lnR w="38100" cap="flat" cmpd="sng" algn="ctr">
                      <a:solidFill>
                        <a:srgbClr val="0000FF"/>
                      </a:solidFill>
                      <a:prstDash val="solid"/>
                      <a:round/>
                      <a:headEnd type="none" w="med" len="med"/>
                      <a:tailEnd type="none" w="med" len="med"/>
                    </a:lnR>
                    <a:lnT w="19050" cap="flat" cmpd="sng" algn="ctr">
                      <a:solidFill>
                        <a:srgbClr val="996633"/>
                      </a:solidFill>
                      <a:prstDash val="solid"/>
                      <a:round/>
                      <a:headEnd type="none" w="med" len="med"/>
                      <a:tailEnd type="none" w="med" len="med"/>
                    </a:lnT>
                    <a:lnB w="38100" cap="flat" cmpd="sng" algn="ctr">
                      <a:solidFill>
                        <a:srgbClr val="0000FF"/>
                      </a:solidFill>
                      <a:prstDash val="solid"/>
                      <a:round/>
                      <a:headEnd type="none" w="med" len="med"/>
                      <a:tailEnd type="none" w="med" len="med"/>
                    </a:lnB>
                    <a:lnTlToBr>
                      <a:noFill/>
                    </a:lnTlToBr>
                    <a:lnBlToTr>
                      <a:noFill/>
                    </a:lnBlToTr>
                    <a:noFill/>
                  </a:tcPr>
                </a:tc>
              </a:tr>
            </a:tbl>
          </a:graphicData>
        </a:graphic>
      </p:graphicFrame>
      <p:pic>
        <p:nvPicPr>
          <p:cNvPr id="65592" name="Picture 320"/>
          <p:cNvPicPr>
            <a:picLocks noChangeAspect="1" noChangeArrowheads="1"/>
          </p:cNvPicPr>
          <p:nvPr/>
        </p:nvPicPr>
        <p:blipFill>
          <a:blip r:embed="rId3" cstate="print"/>
          <a:srcRect/>
          <a:stretch>
            <a:fillRect/>
          </a:stretch>
        </p:blipFill>
        <p:spPr bwMode="auto">
          <a:xfrm>
            <a:off x="5400675" y="4003675"/>
            <a:ext cx="1377950" cy="2217738"/>
          </a:xfrm>
          <a:prstGeom prst="rect">
            <a:avLst/>
          </a:prstGeom>
          <a:noFill/>
          <a:ln w="9525">
            <a:solidFill>
              <a:srgbClr val="00FF00"/>
            </a:solidFill>
            <a:miter lim="800000"/>
            <a:headEnd/>
            <a:tailEnd/>
          </a:ln>
        </p:spPr>
      </p:pic>
      <p:sp>
        <p:nvSpPr>
          <p:cNvPr id="65593" name="WordArt 321"/>
          <p:cNvSpPr>
            <a:spLocks noChangeArrowheads="1" noChangeShapeType="1" noTextEdit="1"/>
          </p:cNvSpPr>
          <p:nvPr/>
        </p:nvSpPr>
        <p:spPr bwMode="auto">
          <a:xfrm>
            <a:off x="733425" y="1665288"/>
            <a:ext cx="2809875" cy="361950"/>
          </a:xfrm>
          <a:prstGeom prst="rect">
            <a:avLst/>
          </a:prstGeom>
        </p:spPr>
        <p:txBody>
          <a:bodyPr wrap="none" fromWordArt="1">
            <a:prstTxWarp prst="textPlain">
              <a:avLst>
                <a:gd name="adj" fmla="val 50000"/>
              </a:avLst>
            </a:prstTxWarp>
          </a:bodyPr>
          <a:lstStyle/>
          <a:p>
            <a:pPr algn="ctr">
              <a:buNone/>
            </a:pPr>
            <a:r>
              <a:rPr lang="es-ES" sz="20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TVE de una F. </a:t>
            </a:r>
            <a:r>
              <a:rPr lang="es-ES" sz="2000"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Lógica.</a:t>
            </a:r>
            <a:endParaRPr lang="es-ES" sz="20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endParaRPr>
          </a:p>
        </p:txBody>
      </p:sp>
      <p:sp>
        <p:nvSpPr>
          <p:cNvPr id="65594" name="9 Flecha izquierda y derecha"/>
          <p:cNvSpPr>
            <a:spLocks noChangeArrowheads="1"/>
          </p:cNvSpPr>
          <p:nvPr/>
        </p:nvSpPr>
        <p:spPr bwMode="auto">
          <a:xfrm>
            <a:off x="3203575" y="2262188"/>
            <a:ext cx="2197100" cy="677862"/>
          </a:xfrm>
          <a:prstGeom prst="leftRightArrow">
            <a:avLst>
              <a:gd name="adj1" fmla="val 50000"/>
              <a:gd name="adj2" fmla="val 50014"/>
            </a:avLst>
          </a:prstGeom>
          <a:solidFill>
            <a:srgbClr val="993300"/>
          </a:solidFill>
          <a:ln w="9525" algn="ctr">
            <a:solidFill>
              <a:srgbClr val="993300"/>
            </a:solidFill>
            <a:round/>
            <a:headEnd/>
            <a:tailEnd/>
          </a:ln>
        </p:spPr>
        <p:txBody>
          <a:bodyPr/>
          <a:lstStyle/>
          <a:p>
            <a:pPr marL="334963" indent="-334963" defTabSz="893763">
              <a:buFont typeface="Monotype Sorts" pitchFamily="2" charset="2"/>
              <a:buNone/>
            </a:pPr>
            <a:r>
              <a:rPr lang="es-ES"/>
              <a:t>k</a:t>
            </a:r>
            <a:r>
              <a:rPr lang="es-ES">
                <a:solidFill>
                  <a:schemeClr val="bg1"/>
                </a:solidFill>
              </a:rPr>
              <a:t>LP = NAND</a:t>
            </a:r>
            <a:endParaRPr lang="es-ES"/>
          </a:p>
        </p:txBody>
      </p:sp>
      <p:sp>
        <p:nvSpPr>
          <p:cNvPr id="65595" name="10 Flecha izquierda y derecha"/>
          <p:cNvSpPr>
            <a:spLocks noChangeArrowheads="1"/>
          </p:cNvSpPr>
          <p:nvPr/>
        </p:nvSpPr>
        <p:spPr bwMode="auto">
          <a:xfrm>
            <a:off x="3203575" y="4406900"/>
            <a:ext cx="2197100" cy="677863"/>
          </a:xfrm>
          <a:prstGeom prst="leftRightArrow">
            <a:avLst>
              <a:gd name="adj1" fmla="val 50000"/>
              <a:gd name="adj2" fmla="val 50014"/>
            </a:avLst>
          </a:prstGeom>
          <a:solidFill>
            <a:srgbClr val="993300"/>
          </a:solidFill>
          <a:ln w="9525" algn="ctr">
            <a:solidFill>
              <a:srgbClr val="993300"/>
            </a:solidFill>
            <a:round/>
            <a:headEnd/>
            <a:tailEnd/>
          </a:ln>
        </p:spPr>
        <p:txBody>
          <a:bodyPr/>
          <a:lstStyle/>
          <a:p>
            <a:pPr marL="334963" indent="-334963" defTabSz="893763">
              <a:buFont typeface="Monotype Sorts" pitchFamily="2" charset="2"/>
              <a:buNone/>
            </a:pPr>
            <a:r>
              <a:rPr lang="es-ES"/>
              <a:t>L</a:t>
            </a:r>
            <a:r>
              <a:rPr lang="es-ES">
                <a:solidFill>
                  <a:schemeClr val="bg1"/>
                </a:solidFill>
              </a:rPr>
              <a:t>LN = NOR</a:t>
            </a:r>
            <a:endParaRPr lang="es-E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4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59</a:t>
            </a:fld>
            <a:endParaRPr lang="es-ES" dirty="0" smtClean="0"/>
          </a:p>
        </p:txBody>
      </p:sp>
      <p:sp>
        <p:nvSpPr>
          <p:cNvPr id="66563" name="Rectangle 2"/>
          <p:cNvSpPr>
            <a:spLocks noGrp="1" noChangeArrowheads="1"/>
          </p:cNvSpPr>
          <p:nvPr>
            <p:ph type="title"/>
          </p:nvPr>
        </p:nvSpPr>
        <p:spPr/>
        <p:txBody>
          <a:bodyPr/>
          <a:lstStyle/>
          <a:p>
            <a:r>
              <a:rPr lang="es-ES" sz="2000" smtClean="0"/>
              <a:t>Características estáticas: Niveles de tensión de entrada y salida</a:t>
            </a:r>
          </a:p>
        </p:txBody>
      </p:sp>
      <p:sp>
        <p:nvSpPr>
          <p:cNvPr id="66564" name="Rectangle 3"/>
          <p:cNvSpPr>
            <a:spLocks noGrp="1" noChangeArrowheads="1"/>
          </p:cNvSpPr>
          <p:nvPr>
            <p:ph type="body" sz="half" idx="1"/>
          </p:nvPr>
        </p:nvSpPr>
        <p:spPr>
          <a:xfrm>
            <a:off x="420688" y="1447800"/>
            <a:ext cx="8418512" cy="1981200"/>
          </a:xfrm>
        </p:spPr>
        <p:txBody>
          <a:bodyPr/>
          <a:lstStyle/>
          <a:p>
            <a:pPr>
              <a:lnSpc>
                <a:spcPct val="80000"/>
              </a:lnSpc>
            </a:pPr>
            <a:r>
              <a:rPr lang="es-ES" sz="1700" smtClean="0"/>
              <a:t>Nivel alto de la salida (entrada), V</a:t>
            </a:r>
            <a:r>
              <a:rPr lang="es-ES" sz="1700" baseline="-25000" smtClean="0"/>
              <a:t>OH</a:t>
            </a:r>
            <a:r>
              <a:rPr lang="es-ES" sz="1700" smtClean="0"/>
              <a:t> (V</a:t>
            </a:r>
            <a:r>
              <a:rPr lang="es-ES" sz="1700" baseline="-25000" smtClean="0"/>
              <a:t>IH</a:t>
            </a:r>
            <a:r>
              <a:rPr lang="es-ES" sz="1700" smtClean="0"/>
              <a:t>).</a:t>
            </a:r>
          </a:p>
          <a:p>
            <a:pPr lvl="1">
              <a:lnSpc>
                <a:spcPct val="80000"/>
              </a:lnSpc>
            </a:pPr>
            <a:r>
              <a:rPr lang="es-ES" sz="1700" smtClean="0"/>
              <a:t>nivel de tensión considerado como alto para la salida (entrada).</a:t>
            </a:r>
          </a:p>
          <a:p>
            <a:pPr>
              <a:lnSpc>
                <a:spcPct val="80000"/>
              </a:lnSpc>
            </a:pPr>
            <a:r>
              <a:rPr lang="es-ES" sz="1700" smtClean="0"/>
              <a:t>Nivel bajo de la salida (entrada), V</a:t>
            </a:r>
            <a:r>
              <a:rPr lang="es-ES" sz="1700" baseline="-25000" smtClean="0"/>
              <a:t>OL</a:t>
            </a:r>
            <a:r>
              <a:rPr lang="es-ES" sz="1700" smtClean="0"/>
              <a:t> (V</a:t>
            </a:r>
            <a:r>
              <a:rPr lang="es-ES" sz="1700" baseline="-25000" smtClean="0"/>
              <a:t>IL</a:t>
            </a:r>
            <a:r>
              <a:rPr lang="es-ES" sz="1700" smtClean="0"/>
              <a:t>).</a:t>
            </a:r>
          </a:p>
          <a:p>
            <a:pPr lvl="1">
              <a:lnSpc>
                <a:spcPct val="80000"/>
              </a:lnSpc>
            </a:pPr>
            <a:r>
              <a:rPr lang="es-ES" sz="1700" smtClean="0"/>
              <a:t>nivel de tensión considerado como bajo para la salida (entrada).</a:t>
            </a:r>
          </a:p>
        </p:txBody>
      </p:sp>
      <p:pic>
        <p:nvPicPr>
          <p:cNvPr id="66565" name="Picture 6"/>
          <p:cNvPicPr>
            <a:picLocks noChangeAspect="1" noChangeArrowheads="1"/>
          </p:cNvPicPr>
          <p:nvPr/>
        </p:nvPicPr>
        <p:blipFill>
          <a:blip r:embed="rId3" cstate="print"/>
          <a:srcRect/>
          <a:stretch>
            <a:fillRect/>
          </a:stretch>
        </p:blipFill>
        <p:spPr bwMode="auto">
          <a:xfrm>
            <a:off x="495300" y="3429000"/>
            <a:ext cx="8153400" cy="22002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ES" smtClean="0"/>
              <a:t>Tecnología HW actual</a:t>
            </a:r>
          </a:p>
        </p:txBody>
      </p:sp>
      <p:sp>
        <p:nvSpPr>
          <p:cNvPr id="24579"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35FD58D2-9EAD-4F3D-895F-10632E2A342B}" type="slidenum">
              <a:rPr lang="es-ES" smtClean="0"/>
              <a:pPr/>
              <a:t>6</a:t>
            </a:fld>
            <a:endParaRPr lang="es-ES" dirty="0" smtClean="0"/>
          </a:p>
        </p:txBody>
      </p:sp>
      <p:sp>
        <p:nvSpPr>
          <p:cNvPr id="4" name="3 Rectángulo"/>
          <p:cNvSpPr/>
          <p:nvPr/>
        </p:nvSpPr>
        <p:spPr>
          <a:xfrm>
            <a:off x="94864" y="1604651"/>
            <a:ext cx="8746049" cy="4002634"/>
          </a:xfrm>
          <a:prstGeom prst="rect">
            <a:avLst/>
          </a:prstGeom>
          <a:noFill/>
        </p:spPr>
        <p:txBody>
          <a:bodyPr>
            <a:spAutoFit/>
          </a:bodyPr>
          <a:lstStyle/>
          <a:p>
            <a:pPr algn="ctr">
              <a:buFont typeface="Monotype Sorts" pitchFamily="2" charset="2"/>
              <a:buNone/>
              <a:defRPr/>
            </a:pPr>
            <a:r>
              <a:rPr lang="es-ES" sz="5400" dirty="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rPr>
              <a:t>El transistor MOSFET</a:t>
            </a:r>
          </a:p>
          <a:p>
            <a:pPr algn="ctr">
              <a:buFont typeface="Monotype Sorts" pitchFamily="2" charset="2"/>
              <a:buNone/>
              <a:defRPr/>
            </a:pPr>
            <a:r>
              <a:rPr lang="es-ES" sz="3600" dirty="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rPr>
              <a:t>es la base del HW actual</a:t>
            </a:r>
          </a:p>
          <a:p>
            <a:pPr algn="ctr">
              <a:buFont typeface="Monotype Sorts" pitchFamily="2" charset="2"/>
              <a:buNone/>
              <a:defRPr/>
            </a:pPr>
            <a:endParaRPr lang="es-ES" sz="4800" dirty="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endParaRPr>
          </a:p>
          <a:p>
            <a:pPr algn="ctr">
              <a:buFont typeface="Monotype Sorts" pitchFamily="2" charset="2"/>
              <a:buNone/>
              <a:defRPr/>
            </a:pPr>
            <a:endParaRPr lang="es-ES" sz="5400" dirty="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endParaRPr>
          </a:p>
        </p:txBody>
      </p:sp>
      <p:pic>
        <p:nvPicPr>
          <p:cNvPr id="24581" name="Picture 3"/>
          <p:cNvPicPr>
            <a:picLocks noChangeAspect="1" noChangeArrowheads="1"/>
          </p:cNvPicPr>
          <p:nvPr/>
        </p:nvPicPr>
        <p:blipFill>
          <a:blip r:embed="rId3" cstate="print"/>
          <a:srcRect/>
          <a:stretch>
            <a:fillRect/>
          </a:stretch>
        </p:blipFill>
        <p:spPr bwMode="auto">
          <a:xfrm>
            <a:off x="2613025" y="3633788"/>
            <a:ext cx="4170363" cy="2593975"/>
          </a:xfrm>
          <a:prstGeom prst="rect">
            <a:avLst/>
          </a:prstGeom>
          <a:noFill/>
          <a:ln w="9525" algn="ctr">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Título"/>
          <p:cNvSpPr>
            <a:spLocks noGrp="1"/>
          </p:cNvSpPr>
          <p:nvPr>
            <p:ph type="title"/>
          </p:nvPr>
        </p:nvSpPr>
        <p:spPr/>
        <p:txBody>
          <a:bodyPr/>
          <a:lstStyle/>
          <a:p>
            <a:r>
              <a:rPr lang="es-ES" smtClean="0"/>
              <a:t>Compatibilidad entre puertas lógicas</a:t>
            </a:r>
          </a:p>
        </p:txBody>
      </p:sp>
      <p:sp>
        <p:nvSpPr>
          <p:cNvPr id="67587" name="10 Marcador de contenido"/>
          <p:cNvSpPr>
            <a:spLocks noGrp="1"/>
          </p:cNvSpPr>
          <p:nvPr>
            <p:ph idx="1"/>
          </p:nvPr>
        </p:nvSpPr>
        <p:spPr>
          <a:xfrm>
            <a:off x="420688" y="1447800"/>
            <a:ext cx="8418512" cy="838200"/>
          </a:xfrm>
        </p:spPr>
        <p:txBody>
          <a:bodyPr/>
          <a:lstStyle/>
          <a:p>
            <a:r>
              <a:rPr lang="es-ES" smtClean="0"/>
              <a:t>Para que dos dispositivos se “entiendan” el rango de valores de las salidas debe estar contenido en las entradas</a:t>
            </a:r>
          </a:p>
        </p:txBody>
      </p:sp>
      <p:sp>
        <p:nvSpPr>
          <p:cNvPr id="67588"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60</a:t>
            </a:fld>
            <a:endParaRPr lang="es-ES" dirty="0" smtClean="0"/>
          </a:p>
        </p:txBody>
      </p:sp>
      <p:pic>
        <p:nvPicPr>
          <p:cNvPr id="67589" name="Picture 10"/>
          <p:cNvPicPr>
            <a:picLocks noChangeAspect="1" noChangeArrowheads="1"/>
          </p:cNvPicPr>
          <p:nvPr/>
        </p:nvPicPr>
        <p:blipFill>
          <a:blip r:embed="rId3" cstate="print"/>
          <a:srcRect/>
          <a:stretch>
            <a:fillRect/>
          </a:stretch>
        </p:blipFill>
        <p:spPr bwMode="auto">
          <a:xfrm>
            <a:off x="719138" y="2767013"/>
            <a:ext cx="7589837" cy="3103562"/>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3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61</a:t>
            </a:fld>
            <a:endParaRPr lang="es-ES" dirty="0" smtClean="0"/>
          </a:p>
        </p:txBody>
      </p:sp>
      <p:sp>
        <p:nvSpPr>
          <p:cNvPr id="13316" name="Rectangle 2"/>
          <p:cNvSpPr>
            <a:spLocks noGrp="1" noChangeArrowheads="1"/>
          </p:cNvSpPr>
          <p:nvPr>
            <p:ph type="title"/>
          </p:nvPr>
        </p:nvSpPr>
        <p:spPr/>
        <p:txBody>
          <a:bodyPr/>
          <a:lstStyle/>
          <a:p>
            <a:r>
              <a:rPr lang="es-ES" dirty="0" smtClean="0"/>
              <a:t>Características estáticas: </a:t>
            </a:r>
            <a:br>
              <a:rPr lang="es-ES" dirty="0" smtClean="0"/>
            </a:br>
            <a:r>
              <a:rPr lang="es-ES" dirty="0" smtClean="0"/>
              <a:t>Fan-in y Fan-</a:t>
            </a:r>
            <a:r>
              <a:rPr lang="es-ES" dirty="0" err="1" smtClean="0"/>
              <a:t>out</a:t>
            </a:r>
            <a:endParaRPr lang="es-ES" dirty="0" smtClean="0"/>
          </a:p>
        </p:txBody>
      </p:sp>
      <p:sp>
        <p:nvSpPr>
          <p:cNvPr id="2" name="AutoShape 4" descr="http://www.profesormolina.com.ar/electronica/componentes/int/sist_digit/image02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3318" name="AutoShape 6" descr="http://www.profesormolina.com.ar/electronica/componentes/int/sist_digit/image02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3319" name="Picture 7"/>
          <p:cNvPicPr>
            <a:picLocks noChangeAspect="1" noChangeArrowheads="1"/>
          </p:cNvPicPr>
          <p:nvPr/>
        </p:nvPicPr>
        <p:blipFill>
          <a:blip r:embed="rId3" cstate="print"/>
          <a:srcRect/>
          <a:stretch>
            <a:fillRect/>
          </a:stretch>
        </p:blipFill>
        <p:spPr bwMode="auto">
          <a:xfrm>
            <a:off x="2042388" y="1431458"/>
            <a:ext cx="5004798" cy="41810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4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62</a:t>
            </a:fld>
            <a:endParaRPr lang="es-ES" dirty="0" smtClean="0"/>
          </a:p>
        </p:txBody>
      </p:sp>
      <p:sp>
        <p:nvSpPr>
          <p:cNvPr id="68611" name="Rectangle 2"/>
          <p:cNvSpPr>
            <a:spLocks noGrp="1" noChangeArrowheads="1"/>
          </p:cNvSpPr>
          <p:nvPr>
            <p:ph type="title"/>
          </p:nvPr>
        </p:nvSpPr>
        <p:spPr/>
        <p:txBody>
          <a:bodyPr/>
          <a:lstStyle/>
          <a:p>
            <a:r>
              <a:rPr lang="es-ES" sz="2000" smtClean="0"/>
              <a:t>Características estáticas: disipación de potencia</a:t>
            </a:r>
          </a:p>
        </p:txBody>
      </p:sp>
      <p:sp>
        <p:nvSpPr>
          <p:cNvPr id="68612" name="Rectangle 3"/>
          <p:cNvSpPr>
            <a:spLocks noGrp="1" noChangeArrowheads="1"/>
          </p:cNvSpPr>
          <p:nvPr>
            <p:ph type="body" sz="half" idx="1"/>
          </p:nvPr>
        </p:nvSpPr>
        <p:spPr/>
        <p:txBody>
          <a:bodyPr/>
          <a:lstStyle/>
          <a:p>
            <a:r>
              <a:rPr lang="es-ES" sz="1700" smtClean="0"/>
              <a:t>La tensión de alimentación y la disipación de potencia son dos características estáticas relevantes de un CI.</a:t>
            </a:r>
          </a:p>
          <a:p>
            <a:r>
              <a:rPr lang="es-ES" sz="1700" smtClean="0"/>
              <a:t>La disipación de potencia de una puerta lógica se calcula efectuando la multiplicación de la tensión de alimentación con la media aritmética de la corriente que circula cuando la salida es 1 (I</a:t>
            </a:r>
            <a:r>
              <a:rPr lang="es-ES" sz="1700" baseline="-25000" smtClean="0"/>
              <a:t>CCH</a:t>
            </a:r>
            <a:r>
              <a:rPr lang="es-ES" sz="1700" smtClean="0"/>
              <a:t>) y la corriente que circula cuando la salida es 0 (I</a:t>
            </a:r>
            <a:r>
              <a:rPr lang="es-ES" sz="1700" baseline="-25000" smtClean="0"/>
              <a:t>CCL</a:t>
            </a:r>
            <a:r>
              <a:rPr lang="es-ES" sz="1700" smtClean="0"/>
              <a:t>). </a:t>
            </a:r>
          </a:p>
        </p:txBody>
      </p:sp>
      <p:pic>
        <p:nvPicPr>
          <p:cNvPr id="68613" name="Picture 4"/>
          <p:cNvPicPr>
            <a:picLocks noGrp="1" noChangeAspect="1" noChangeArrowheads="1"/>
          </p:cNvPicPr>
          <p:nvPr>
            <p:ph sz="half" idx="2"/>
          </p:nvPr>
        </p:nvPicPr>
        <p:blipFill>
          <a:blip r:embed="rId3" cstate="print"/>
          <a:srcRect/>
          <a:stretch>
            <a:fillRect/>
          </a:stretch>
        </p:blipFill>
        <p:spPr>
          <a:xfrm>
            <a:off x="1501775" y="3454400"/>
            <a:ext cx="6010275" cy="2717800"/>
          </a:xfrm>
          <a:noFill/>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Título"/>
          <p:cNvSpPr>
            <a:spLocks noGrp="1"/>
          </p:cNvSpPr>
          <p:nvPr>
            <p:ph type="title"/>
          </p:nvPr>
        </p:nvSpPr>
        <p:spPr/>
        <p:txBody>
          <a:bodyPr/>
          <a:lstStyle/>
          <a:p>
            <a:r>
              <a:rPr lang="es-ES" smtClean="0"/>
              <a:t>Características estáticas: temperaturas de operación</a:t>
            </a:r>
          </a:p>
        </p:txBody>
      </p:sp>
      <p:sp>
        <p:nvSpPr>
          <p:cNvPr id="69635"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63</a:t>
            </a:fld>
            <a:endParaRPr lang="es-ES" dirty="0" smtClean="0"/>
          </a:p>
        </p:txBody>
      </p:sp>
      <p:sp>
        <p:nvSpPr>
          <p:cNvPr id="4" name="Rectangle 4"/>
          <p:cNvSpPr txBox="1">
            <a:spLocks noChangeArrowheads="1"/>
          </p:cNvSpPr>
          <p:nvPr/>
        </p:nvSpPr>
        <p:spPr>
          <a:xfrm>
            <a:off x="381000" y="1428750"/>
            <a:ext cx="8655050" cy="4724400"/>
          </a:xfrm>
          <a:prstGeom prst="rect">
            <a:avLst/>
          </a:prstGeom>
        </p:spPr>
        <p:txBody>
          <a:bodyPr>
            <a:normAutofit/>
          </a:bodyPr>
          <a:lstStyle/>
          <a:p>
            <a:pPr marL="342900" indent="-342900" fontAlgn="auto">
              <a:spcAft>
                <a:spcPts val="0"/>
              </a:spcAft>
              <a:buClr>
                <a:srgbClr val="00CCFF"/>
              </a:buClr>
              <a:buSzPct val="120000"/>
              <a:buFont typeface="Arial" pitchFamily="34" charset="0"/>
              <a:buChar char="•"/>
              <a:defRPr/>
            </a:pPr>
            <a:r>
              <a:rPr lang="es-ES_tradnl" sz="2800" kern="0" dirty="0">
                <a:solidFill>
                  <a:srgbClr val="66FFFF"/>
                </a:solidFill>
                <a:effectLst>
                  <a:outerShdw blurRad="38100" dist="38100" dir="2700000" algn="tl">
                    <a:srgbClr val="000000"/>
                  </a:outerShdw>
                </a:effectLst>
                <a:latin typeface="+mn-lt"/>
              </a:rPr>
              <a:t>    </a:t>
            </a:r>
            <a:r>
              <a:rPr lang="es-ES_tradnl" sz="2800" kern="0" dirty="0">
                <a:solidFill>
                  <a:srgbClr val="00B050"/>
                </a:solidFill>
                <a:effectLst>
                  <a:outerShdw blurRad="38100" dist="38100" dir="2700000" algn="tl">
                    <a:srgbClr val="000000"/>
                  </a:outerShdw>
                </a:effectLst>
                <a:latin typeface="+mn-lt"/>
              </a:rPr>
              <a:t>C.I. TTL</a:t>
            </a:r>
            <a:endParaRPr lang="es-ES_tradnl" sz="2800" kern="0" dirty="0">
              <a:solidFill>
                <a:srgbClr val="00B050"/>
              </a:solidFill>
              <a:latin typeface="+mn-lt"/>
            </a:endParaRPr>
          </a:p>
          <a:p>
            <a:pPr marL="1143000" lvl="2" indent="-228600" fontAlgn="auto">
              <a:spcAft>
                <a:spcPts val="0"/>
              </a:spcAft>
              <a:buClr>
                <a:srgbClr val="00CCFF"/>
              </a:buClr>
              <a:buSzPct val="120000"/>
              <a:buFont typeface="Wingdings" pitchFamily="2" charset="2"/>
              <a:buChar char=" "/>
              <a:defRPr/>
            </a:pPr>
            <a:r>
              <a:rPr lang="es-ES_tradnl" sz="2000" kern="0" dirty="0">
                <a:solidFill>
                  <a:srgbClr val="00B050"/>
                </a:solidFill>
                <a:latin typeface="+mn-lt"/>
                <a:sym typeface="Wingdings" pitchFamily="2" charset="2"/>
              </a:rPr>
              <a:t></a:t>
            </a:r>
            <a:r>
              <a:rPr lang="es-ES_tradnl" sz="2000" kern="0" dirty="0">
                <a:solidFill>
                  <a:srgbClr val="00B050"/>
                </a:solidFill>
                <a:latin typeface="+mn-lt"/>
                <a:sym typeface="ZapfDingbats BT" pitchFamily="2" charset="2"/>
              </a:rPr>
              <a:t> Comercial   [ 0, 75 ºC</a:t>
            </a:r>
            <a:r>
              <a:rPr lang="es-ES_tradnl" kern="0" dirty="0">
                <a:solidFill>
                  <a:srgbClr val="00B050"/>
                </a:solidFill>
                <a:latin typeface="+mn-lt"/>
                <a:sym typeface="ZapfDingbats BT" pitchFamily="2" charset="2"/>
              </a:rPr>
              <a:t>]</a:t>
            </a:r>
            <a:endParaRPr lang="es-ES_tradnl" sz="2000" kern="0" dirty="0">
              <a:solidFill>
                <a:srgbClr val="00B050"/>
              </a:solidFill>
              <a:latin typeface="+mn-lt"/>
            </a:endParaRPr>
          </a:p>
          <a:p>
            <a:pPr marL="1143000" lvl="2" indent="-228600" fontAlgn="auto">
              <a:spcAft>
                <a:spcPts val="0"/>
              </a:spcAft>
              <a:buClr>
                <a:srgbClr val="00CCFF"/>
              </a:buClr>
              <a:buSzPct val="120000"/>
              <a:buFont typeface="Wingdings" pitchFamily="2" charset="2"/>
              <a:buChar char=" "/>
              <a:defRPr/>
            </a:pPr>
            <a:r>
              <a:rPr lang="es-ES_tradnl" sz="2000" kern="0" dirty="0">
                <a:solidFill>
                  <a:srgbClr val="00B050"/>
                </a:solidFill>
                <a:latin typeface="+mn-lt"/>
                <a:sym typeface="Wingdings" pitchFamily="2" charset="2"/>
              </a:rPr>
              <a:t></a:t>
            </a:r>
            <a:r>
              <a:rPr lang="es-ES_tradnl" sz="2000" kern="0" dirty="0">
                <a:solidFill>
                  <a:srgbClr val="00B050"/>
                </a:solidFill>
                <a:latin typeface="+mn-lt"/>
                <a:sym typeface="ZapfDingbats BT" pitchFamily="2" charset="2"/>
              </a:rPr>
              <a:t> Industrial    [ 0, 75 ºC</a:t>
            </a:r>
            <a:r>
              <a:rPr lang="es-ES_tradnl" kern="0" dirty="0">
                <a:solidFill>
                  <a:srgbClr val="00B050"/>
                </a:solidFill>
                <a:latin typeface="+mn-lt"/>
                <a:sym typeface="ZapfDingbats BT" pitchFamily="2" charset="2"/>
              </a:rPr>
              <a:t>]</a:t>
            </a:r>
            <a:endParaRPr lang="es-ES_tradnl" sz="2000" kern="0" dirty="0">
              <a:solidFill>
                <a:srgbClr val="00B050"/>
              </a:solidFill>
              <a:latin typeface="+mn-lt"/>
              <a:sym typeface="ZapfDingbats BT" pitchFamily="2" charset="2"/>
            </a:endParaRPr>
          </a:p>
          <a:p>
            <a:pPr marL="1143000" lvl="2" indent="-228600" fontAlgn="auto">
              <a:spcAft>
                <a:spcPts val="0"/>
              </a:spcAft>
              <a:buClr>
                <a:srgbClr val="00CCFF"/>
              </a:buClr>
              <a:buSzPct val="120000"/>
              <a:buFont typeface="Wingdings" pitchFamily="2" charset="2"/>
              <a:buChar char=" "/>
              <a:defRPr/>
            </a:pPr>
            <a:r>
              <a:rPr lang="es-ES_tradnl" sz="2000" kern="0" dirty="0">
                <a:solidFill>
                  <a:srgbClr val="00B050"/>
                </a:solidFill>
                <a:latin typeface="+mn-lt"/>
                <a:sym typeface="Wingdings" pitchFamily="2" charset="2"/>
              </a:rPr>
              <a:t></a:t>
            </a:r>
            <a:r>
              <a:rPr lang="es-ES_tradnl" sz="2000" kern="0" dirty="0">
                <a:solidFill>
                  <a:srgbClr val="00B050"/>
                </a:solidFill>
                <a:latin typeface="+mn-lt"/>
                <a:sym typeface="ZapfDingbats BT" pitchFamily="2" charset="2"/>
              </a:rPr>
              <a:t> Militar         [ - 55, 125 ºC</a:t>
            </a:r>
            <a:r>
              <a:rPr lang="es-ES_tradnl" kern="0" dirty="0">
                <a:solidFill>
                  <a:srgbClr val="00B050"/>
                </a:solidFill>
                <a:latin typeface="+mn-lt"/>
                <a:sym typeface="ZapfDingbats BT" pitchFamily="2" charset="2"/>
              </a:rPr>
              <a:t>]</a:t>
            </a:r>
            <a:endParaRPr lang="es-ES_tradnl" sz="2000" kern="0" dirty="0">
              <a:solidFill>
                <a:srgbClr val="00B050"/>
              </a:solidFill>
              <a:latin typeface="+mn-lt"/>
            </a:endParaRPr>
          </a:p>
          <a:p>
            <a:pPr marL="1143000" lvl="2" indent="-228600" fontAlgn="auto">
              <a:spcAft>
                <a:spcPts val="0"/>
              </a:spcAft>
              <a:buClr>
                <a:srgbClr val="00CCFF"/>
              </a:buClr>
              <a:buSzPct val="120000"/>
              <a:buFont typeface="Wingdings" pitchFamily="2" charset="2"/>
              <a:buChar char=" "/>
              <a:defRPr/>
            </a:pPr>
            <a:endParaRPr lang="es-ES_tradnl" sz="2000" kern="0" dirty="0">
              <a:solidFill>
                <a:srgbClr val="000099"/>
              </a:solidFill>
              <a:latin typeface="+mn-lt"/>
            </a:endParaRPr>
          </a:p>
          <a:p>
            <a:pPr marL="342900" indent="-342900" fontAlgn="auto">
              <a:spcAft>
                <a:spcPts val="0"/>
              </a:spcAft>
              <a:buClr>
                <a:srgbClr val="00CCFF"/>
              </a:buClr>
              <a:buSzPct val="120000"/>
              <a:buFont typeface="Arial" pitchFamily="34" charset="0"/>
              <a:buChar char="•"/>
              <a:defRPr/>
            </a:pPr>
            <a:r>
              <a:rPr lang="es-ES_tradnl" sz="2800" kern="0" dirty="0">
                <a:effectLst>
                  <a:outerShdw blurRad="38100" dist="38100" dir="2700000" algn="tl">
                    <a:srgbClr val="000000"/>
                  </a:outerShdw>
                </a:effectLst>
                <a:latin typeface="+mn-lt"/>
              </a:rPr>
              <a:t>     </a:t>
            </a:r>
            <a:r>
              <a:rPr lang="es-ES_tradnl" sz="2800" kern="0" dirty="0">
                <a:solidFill>
                  <a:srgbClr val="CC3300"/>
                </a:solidFill>
                <a:effectLst>
                  <a:outerShdw blurRad="38100" dist="38100" dir="2700000" algn="tl">
                    <a:srgbClr val="000000"/>
                  </a:outerShdw>
                </a:effectLst>
                <a:latin typeface="+mn-lt"/>
              </a:rPr>
              <a:t>C.I. MOS</a:t>
            </a:r>
            <a:endParaRPr lang="es-ES_tradnl" sz="2800" kern="0" dirty="0">
              <a:solidFill>
                <a:srgbClr val="CC3300"/>
              </a:solidFill>
              <a:latin typeface="+mn-lt"/>
            </a:endParaRPr>
          </a:p>
          <a:p>
            <a:pPr marL="1143000" lvl="2" indent="-228600" fontAlgn="auto">
              <a:spcAft>
                <a:spcPts val="0"/>
              </a:spcAft>
              <a:buClr>
                <a:srgbClr val="FF9900"/>
              </a:buClr>
              <a:buSzPct val="120000"/>
              <a:buFont typeface="Wingdings" pitchFamily="2" charset="2"/>
              <a:buNone/>
              <a:defRPr/>
            </a:pPr>
            <a:r>
              <a:rPr lang="es-ES_tradnl" sz="2000" kern="0" dirty="0">
                <a:solidFill>
                  <a:srgbClr val="CC3300"/>
                </a:solidFill>
                <a:latin typeface="+mn-lt"/>
                <a:sym typeface="Wingdings" pitchFamily="2" charset="2"/>
              </a:rPr>
              <a:t></a:t>
            </a:r>
            <a:r>
              <a:rPr lang="es-ES_tradnl" sz="2000" kern="0" dirty="0">
                <a:solidFill>
                  <a:srgbClr val="CC3300"/>
                </a:solidFill>
                <a:latin typeface="+mn-lt"/>
                <a:sym typeface="ZapfDingbats BT" pitchFamily="2" charset="2"/>
              </a:rPr>
              <a:t> Comercial    [0, 85 ºC</a:t>
            </a:r>
            <a:r>
              <a:rPr lang="es-ES_tradnl" kern="0" dirty="0">
                <a:solidFill>
                  <a:srgbClr val="CC3300"/>
                </a:solidFill>
                <a:latin typeface="+mn-lt"/>
                <a:sym typeface="ZapfDingbats BT" pitchFamily="2" charset="2"/>
              </a:rPr>
              <a:t>]</a:t>
            </a:r>
            <a:endParaRPr lang="es-ES_tradnl" sz="2000" kern="0" dirty="0">
              <a:solidFill>
                <a:srgbClr val="CC3300"/>
              </a:solidFill>
              <a:latin typeface="+mn-lt"/>
            </a:endParaRPr>
          </a:p>
          <a:p>
            <a:pPr marL="1143000" lvl="2" indent="-228600" fontAlgn="auto">
              <a:spcAft>
                <a:spcPts val="0"/>
              </a:spcAft>
              <a:buClr>
                <a:srgbClr val="00CCFF"/>
              </a:buClr>
              <a:buSzPct val="120000"/>
              <a:buFont typeface="Wingdings" pitchFamily="2" charset="2"/>
              <a:buNone/>
              <a:defRPr/>
            </a:pPr>
            <a:r>
              <a:rPr lang="es-ES_tradnl" sz="2000" kern="0" dirty="0">
                <a:solidFill>
                  <a:srgbClr val="CC3300"/>
                </a:solidFill>
                <a:latin typeface="+mn-lt"/>
                <a:sym typeface="Wingdings" pitchFamily="2" charset="2"/>
              </a:rPr>
              <a:t></a:t>
            </a:r>
            <a:r>
              <a:rPr lang="es-ES_tradnl" sz="2000" kern="0" dirty="0">
                <a:solidFill>
                  <a:srgbClr val="CC3300"/>
                </a:solidFill>
                <a:latin typeface="+mn-lt"/>
                <a:sym typeface="ZapfDingbats BT" pitchFamily="2" charset="2"/>
              </a:rPr>
              <a:t> Industrial     [ - 40, 85 - 100 ºC</a:t>
            </a:r>
            <a:r>
              <a:rPr lang="es-ES_tradnl" kern="0" dirty="0">
                <a:solidFill>
                  <a:srgbClr val="CC3300"/>
                </a:solidFill>
                <a:latin typeface="+mn-lt"/>
                <a:sym typeface="ZapfDingbats BT" pitchFamily="2" charset="2"/>
              </a:rPr>
              <a:t>]</a:t>
            </a:r>
            <a:endParaRPr lang="es-ES_tradnl" sz="2000" kern="0" dirty="0">
              <a:solidFill>
                <a:srgbClr val="CC3300"/>
              </a:solidFill>
              <a:latin typeface="+mn-lt"/>
              <a:sym typeface="ZapfDingbats BT" pitchFamily="2" charset="2"/>
            </a:endParaRPr>
          </a:p>
          <a:p>
            <a:pPr marL="1143000" lvl="2" indent="-228600" fontAlgn="auto">
              <a:spcAft>
                <a:spcPts val="0"/>
              </a:spcAft>
              <a:buClr>
                <a:srgbClr val="00CCFF"/>
              </a:buClr>
              <a:buSzPct val="120000"/>
              <a:buFont typeface="Wingdings" pitchFamily="2" charset="2"/>
              <a:buNone/>
              <a:defRPr/>
            </a:pPr>
            <a:r>
              <a:rPr lang="es-ES_tradnl" sz="2000" kern="0" dirty="0">
                <a:solidFill>
                  <a:srgbClr val="CC3300"/>
                </a:solidFill>
                <a:latin typeface="+mn-lt"/>
                <a:sym typeface="Wingdings" pitchFamily="2" charset="2"/>
              </a:rPr>
              <a:t></a:t>
            </a:r>
            <a:r>
              <a:rPr lang="es-ES_tradnl" sz="2000" kern="0" dirty="0">
                <a:solidFill>
                  <a:srgbClr val="CC3300"/>
                </a:solidFill>
                <a:latin typeface="+mn-lt"/>
                <a:sym typeface="ZapfDingbats BT" pitchFamily="2" charset="2"/>
              </a:rPr>
              <a:t> Militar          [ - 55, 125 ºC</a:t>
            </a:r>
            <a:r>
              <a:rPr lang="es-ES_tradnl" kern="0" dirty="0">
                <a:solidFill>
                  <a:srgbClr val="CC3300"/>
                </a:solidFill>
                <a:latin typeface="+mn-lt"/>
                <a:sym typeface="ZapfDingbats BT" pitchFamily="2" charset="2"/>
              </a:rPr>
              <a: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4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64</a:t>
            </a:fld>
            <a:endParaRPr lang="es-ES" dirty="0" smtClean="0"/>
          </a:p>
        </p:txBody>
      </p:sp>
      <p:sp>
        <p:nvSpPr>
          <p:cNvPr id="70659" name="Rectangle 2"/>
          <p:cNvSpPr>
            <a:spLocks noGrp="1" noChangeArrowheads="1"/>
          </p:cNvSpPr>
          <p:nvPr>
            <p:ph type="title"/>
          </p:nvPr>
        </p:nvSpPr>
        <p:spPr/>
        <p:txBody>
          <a:bodyPr/>
          <a:lstStyle/>
          <a:p>
            <a:r>
              <a:rPr lang="es-ES_tradnl" sz="2000" smtClean="0"/>
              <a:t>Características dinámicas: tiempos de transición</a:t>
            </a:r>
          </a:p>
        </p:txBody>
      </p:sp>
      <p:sp>
        <p:nvSpPr>
          <p:cNvPr id="70660" name="Rectangle 3"/>
          <p:cNvSpPr>
            <a:spLocks noGrp="1" noChangeArrowheads="1"/>
          </p:cNvSpPr>
          <p:nvPr>
            <p:ph type="body" sz="half" idx="1"/>
          </p:nvPr>
        </p:nvSpPr>
        <p:spPr>
          <a:xfrm>
            <a:off x="420688" y="1447800"/>
            <a:ext cx="8418512" cy="4429125"/>
          </a:xfrm>
          <a:noFill/>
        </p:spPr>
        <p:txBody>
          <a:bodyPr/>
          <a:lstStyle/>
          <a:p>
            <a:pPr>
              <a:lnSpc>
                <a:spcPct val="90000"/>
              </a:lnSpc>
            </a:pPr>
            <a:r>
              <a:rPr lang="es-ES" sz="1900" smtClean="0"/>
              <a:t>Los tiempos de transición están asociados a los transitorios originados a las capacidades parásitas</a:t>
            </a:r>
          </a:p>
          <a:p>
            <a:pPr>
              <a:lnSpc>
                <a:spcPct val="90000"/>
              </a:lnSpc>
            </a:pPr>
            <a:r>
              <a:rPr lang="es-ES" sz="1900" smtClean="0"/>
              <a:t>Se definen entre los puntos correspondientes al 10% y 90% de la transición total de la tensión a la entrada de una puerta estándar de un CI, así tendremos:</a:t>
            </a:r>
          </a:p>
          <a:p>
            <a:pPr lvl="1">
              <a:lnSpc>
                <a:spcPct val="90000"/>
              </a:lnSpc>
            </a:pPr>
            <a:r>
              <a:rPr lang="es-ES" sz="1900" smtClean="0"/>
              <a:t>Tiempo de subida (rise) (t</a:t>
            </a:r>
            <a:r>
              <a:rPr lang="es-ES" sz="1900" baseline="-25000" smtClean="0"/>
              <a:t>r</a:t>
            </a:r>
            <a:r>
              <a:rPr lang="es-ES" sz="1900" smtClean="0"/>
              <a:t>): </a:t>
            </a:r>
          </a:p>
          <a:p>
            <a:pPr lvl="2">
              <a:lnSpc>
                <a:spcPct val="75000"/>
              </a:lnSpc>
            </a:pPr>
            <a:r>
              <a:rPr lang="es-ES" sz="1900" smtClean="0"/>
              <a:t>tiempo asociado al cambio de tensión entre el 10 y el 90 %, o de estado bajo a estado alto.</a:t>
            </a:r>
          </a:p>
          <a:p>
            <a:pPr lvl="1">
              <a:lnSpc>
                <a:spcPct val="90000"/>
              </a:lnSpc>
            </a:pPr>
            <a:r>
              <a:rPr lang="es-ES" sz="1900" smtClean="0"/>
              <a:t>Tiempo de bajada (fall) (t</a:t>
            </a:r>
            <a:r>
              <a:rPr lang="es-ES" sz="1900" baseline="-25000" smtClean="0"/>
              <a:t>f</a:t>
            </a:r>
            <a:r>
              <a:rPr lang="es-ES" sz="1900" smtClean="0"/>
              <a:t>): </a:t>
            </a:r>
          </a:p>
          <a:p>
            <a:pPr lvl="2">
              <a:lnSpc>
                <a:spcPct val="75000"/>
              </a:lnSpc>
            </a:pPr>
            <a:r>
              <a:rPr lang="es-ES" sz="1900" smtClean="0"/>
              <a:t>tiempo asociado al cambio de tensión entre el 90 y el 10 %, o de estado alto a estado bajo.</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Título"/>
          <p:cNvSpPr>
            <a:spLocks noGrp="1"/>
          </p:cNvSpPr>
          <p:nvPr>
            <p:ph type="title"/>
          </p:nvPr>
        </p:nvSpPr>
        <p:spPr/>
        <p:txBody>
          <a:bodyPr/>
          <a:lstStyle/>
          <a:p>
            <a:r>
              <a:rPr lang="es-ES_tradnl" smtClean="0"/>
              <a:t>Características dinámicas: tiempos de transición</a:t>
            </a:r>
            <a:endParaRPr lang="es-ES" smtClean="0"/>
          </a:p>
        </p:txBody>
      </p:sp>
      <p:sp>
        <p:nvSpPr>
          <p:cNvPr id="71683"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65</a:t>
            </a:fld>
            <a:endParaRPr lang="es-ES" dirty="0" smtClean="0"/>
          </a:p>
        </p:txBody>
      </p:sp>
      <p:pic>
        <p:nvPicPr>
          <p:cNvPr id="71684" name="Picture 2"/>
          <p:cNvPicPr>
            <a:picLocks noChangeAspect="1" noChangeArrowheads="1"/>
          </p:cNvPicPr>
          <p:nvPr/>
        </p:nvPicPr>
        <p:blipFill>
          <a:blip r:embed="rId2" cstate="print"/>
          <a:srcRect/>
          <a:stretch>
            <a:fillRect/>
          </a:stretch>
        </p:blipFill>
        <p:spPr bwMode="auto">
          <a:xfrm>
            <a:off x="1133475" y="1422400"/>
            <a:ext cx="7253288" cy="4632325"/>
          </a:xfrm>
          <a:prstGeom prst="rect">
            <a:avLst/>
          </a:prstGeom>
          <a:noFill/>
          <a:ln w="9525" algn="ctr">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4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19021550-9F13-455C-8E58-3D320231D2D0}" type="slidenum">
              <a:rPr lang="es-ES" smtClean="0"/>
              <a:pPr/>
              <a:t>66</a:t>
            </a:fld>
            <a:endParaRPr lang="es-ES" dirty="0" smtClean="0"/>
          </a:p>
        </p:txBody>
      </p:sp>
      <p:sp>
        <p:nvSpPr>
          <p:cNvPr id="72707" name="Rectangle 2"/>
          <p:cNvSpPr>
            <a:spLocks noGrp="1" noChangeArrowheads="1"/>
          </p:cNvSpPr>
          <p:nvPr>
            <p:ph type="title"/>
          </p:nvPr>
        </p:nvSpPr>
        <p:spPr/>
        <p:txBody>
          <a:bodyPr/>
          <a:lstStyle/>
          <a:p>
            <a:r>
              <a:rPr lang="es-ES_tradnl" sz="2000" smtClean="0"/>
              <a:t>Características dinámicas: tiempos de propagación</a:t>
            </a:r>
          </a:p>
        </p:txBody>
      </p:sp>
      <p:pic>
        <p:nvPicPr>
          <p:cNvPr id="72708" name="Picture 3"/>
          <p:cNvPicPr>
            <a:picLocks noChangeAspect="1" noChangeArrowheads="1"/>
          </p:cNvPicPr>
          <p:nvPr/>
        </p:nvPicPr>
        <p:blipFill>
          <a:blip r:embed="rId3" cstate="print"/>
          <a:srcRect/>
          <a:stretch>
            <a:fillRect/>
          </a:stretch>
        </p:blipFill>
        <p:spPr bwMode="auto">
          <a:xfrm>
            <a:off x="628650" y="3933825"/>
            <a:ext cx="7885113" cy="2093913"/>
          </a:xfrm>
          <a:prstGeom prst="rect">
            <a:avLst/>
          </a:prstGeom>
          <a:noFill/>
          <a:ln w="9525">
            <a:noFill/>
            <a:miter lim="800000"/>
            <a:headEnd/>
            <a:tailEnd/>
          </a:ln>
        </p:spPr>
      </p:pic>
      <p:sp>
        <p:nvSpPr>
          <p:cNvPr id="72709" name="Rectangle 4"/>
          <p:cNvSpPr>
            <a:spLocks noGrp="1" noChangeArrowheads="1"/>
          </p:cNvSpPr>
          <p:nvPr>
            <p:ph type="body" sz="half" idx="1"/>
          </p:nvPr>
        </p:nvSpPr>
        <p:spPr>
          <a:xfrm>
            <a:off x="420688" y="1447800"/>
            <a:ext cx="8418512" cy="2486025"/>
          </a:xfrm>
          <a:noFill/>
        </p:spPr>
        <p:txBody>
          <a:bodyPr/>
          <a:lstStyle/>
          <a:p>
            <a:r>
              <a:rPr lang="es-ES_tradnl" sz="1900" smtClean="0"/>
              <a:t>Tiempo de propagación L-H (</a:t>
            </a:r>
            <a:r>
              <a:rPr lang="es-ES_tradnl" sz="1900" b="0" smtClean="0"/>
              <a:t>t</a:t>
            </a:r>
            <a:r>
              <a:rPr lang="es-ES_tradnl" sz="1900" b="0" baseline="-25000" smtClean="0"/>
              <a:t>plh</a:t>
            </a:r>
            <a:r>
              <a:rPr lang="es-ES_tradnl" sz="1900" smtClean="0"/>
              <a:t>): </a:t>
            </a:r>
          </a:p>
          <a:p>
            <a:r>
              <a:rPr lang="es-ES_tradnl" sz="1900" smtClean="0"/>
              <a:t>Tiempo de propagación H-L (</a:t>
            </a:r>
            <a:r>
              <a:rPr lang="es-ES_tradnl" sz="1900" b="0" smtClean="0"/>
              <a:t>t</a:t>
            </a:r>
            <a:r>
              <a:rPr lang="es-ES_tradnl" sz="1900" b="0" baseline="-25000" smtClean="0"/>
              <a:t>phl</a:t>
            </a:r>
            <a:r>
              <a:rPr lang="es-ES_tradnl" sz="1900" smtClean="0"/>
              <a:t>): </a:t>
            </a:r>
          </a:p>
          <a:p>
            <a:pPr lvl="1"/>
            <a:r>
              <a:rPr lang="es-ES_tradnl" sz="1900" smtClean="0"/>
              <a:t>Ambos se definen entre el 50% de la tensión de entrada y el 50% del pulso de salida.</a:t>
            </a:r>
          </a:p>
          <a:p>
            <a:r>
              <a:rPr lang="es-ES_tradnl" sz="1900" smtClean="0"/>
              <a:t>Tiempo de p. medio = </a:t>
            </a:r>
            <a:r>
              <a:rPr lang="es-ES_tradnl" sz="1900" b="0" smtClean="0"/>
              <a:t>(t</a:t>
            </a:r>
            <a:r>
              <a:rPr lang="es-ES_tradnl" sz="1900" b="0" baseline="-25000" smtClean="0"/>
              <a:t>plh</a:t>
            </a:r>
            <a:r>
              <a:rPr lang="es-ES_tradnl" sz="1900" b="0" smtClean="0"/>
              <a:t> + t</a:t>
            </a:r>
            <a:r>
              <a:rPr lang="es-ES_tradnl" sz="1900" b="0" baseline="-25000" smtClean="0"/>
              <a:t>phl</a:t>
            </a:r>
            <a:r>
              <a:rPr lang="es-ES_tradnl" sz="1900" b="0" smtClean="0"/>
              <a:t>)/2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1 Título"/>
          <p:cNvSpPr>
            <a:spLocks noGrp="1"/>
          </p:cNvSpPr>
          <p:nvPr>
            <p:ph type="title"/>
          </p:nvPr>
        </p:nvSpPr>
        <p:spPr/>
        <p:txBody>
          <a:bodyPr/>
          <a:lstStyle/>
          <a:p>
            <a:r>
              <a:rPr lang="es-ES" smtClean="0"/>
              <a:t>Tipos de transistores</a:t>
            </a:r>
          </a:p>
        </p:txBody>
      </p:sp>
      <p:sp>
        <p:nvSpPr>
          <p:cNvPr id="1028" name="2 Marcador de pie de página"/>
          <p:cNvSpPr>
            <a:spLocks noGrp="1"/>
          </p:cNvSpPr>
          <p:nvPr>
            <p:ph type="ftr" sz="quarter" idx="10"/>
          </p:nvPr>
        </p:nvSpPr>
        <p:spPr>
          <a:noFill/>
        </p:spPr>
        <p:txBody>
          <a:bodyPr/>
          <a:lstStyle/>
          <a:p>
            <a:r>
              <a:rPr lang="es-ES" dirty="0" smtClean="0"/>
              <a:t>FFTI. Tema 6.Revisión de conceptos tecnológicos de las Sistemas Microinformáticos. </a:t>
            </a:r>
            <a:fld id="{0A2A1D5B-0F27-476A-9EAB-B10AB13677CE}" type="slidenum">
              <a:rPr lang="es-ES" smtClean="0"/>
              <a:pPr/>
              <a:t>7</a:t>
            </a:fld>
            <a:endParaRPr lang="es-ES" dirty="0" smtClean="0"/>
          </a:p>
        </p:txBody>
      </p:sp>
      <p:graphicFrame>
        <p:nvGraphicFramePr>
          <p:cNvPr id="1026" name="Object 7"/>
          <p:cNvGraphicFramePr>
            <a:graphicFrameLocks noChangeAspect="1"/>
          </p:cNvGraphicFramePr>
          <p:nvPr/>
        </p:nvGraphicFramePr>
        <p:xfrm>
          <a:off x="919163" y="1514475"/>
          <a:ext cx="7421562" cy="4591050"/>
        </p:xfrm>
        <a:graphic>
          <a:graphicData uri="http://schemas.openxmlformats.org/presentationml/2006/ole">
            <p:oleObj spid="_x0000_s110594" name="Visio" r:id="rId4" imgW="5664847" imgH="3502981" progId="Visio.Drawing.11">
              <p:embed/>
            </p:oleObj>
          </a:graphicData>
        </a:graphic>
      </p:graphicFrame>
      <p:sp>
        <p:nvSpPr>
          <p:cNvPr id="1029" name="4 Elipse"/>
          <p:cNvSpPr>
            <a:spLocks noChangeArrowheads="1"/>
          </p:cNvSpPr>
          <p:nvPr/>
        </p:nvSpPr>
        <p:spPr bwMode="auto">
          <a:xfrm>
            <a:off x="4330700" y="3657600"/>
            <a:ext cx="2901950" cy="2616200"/>
          </a:xfrm>
          <a:prstGeom prst="ellipse">
            <a:avLst/>
          </a:prstGeom>
          <a:noFill/>
          <a:ln w="9525" algn="ctr">
            <a:solidFill>
              <a:srgbClr val="FF0000"/>
            </a:solidFill>
            <a:round/>
            <a:headEnd/>
            <a:tailEnd/>
          </a:ln>
        </p:spPr>
        <p:txBody>
          <a:bodyPr/>
          <a:lstStyle/>
          <a:p>
            <a:pPr marL="334963" indent="-334963" defTabSz="893763"/>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4 Marcador de pie de página"/>
          <p:cNvSpPr>
            <a:spLocks noGrp="1"/>
          </p:cNvSpPr>
          <p:nvPr>
            <p:ph type="ftr" sz="quarter" idx="10"/>
          </p:nvPr>
        </p:nvSpPr>
        <p:spPr>
          <a:noFill/>
        </p:spPr>
        <p:txBody>
          <a:bodyPr/>
          <a:lstStyle/>
          <a:p>
            <a:pPr defTabSz="893763"/>
            <a:r>
              <a:rPr lang="es-ES" dirty="0" smtClean="0"/>
              <a:t>FFTI. Tema 6.Revisión de conceptos tecnológicos de las Sistemas Microinformáticos. </a:t>
            </a:r>
            <a:fld id="{9FCEF0D8-3F3A-4B15-B70D-E50D5C1A187B}" type="slidenum">
              <a:rPr lang="es-ES" smtClean="0"/>
              <a:pPr defTabSz="893763"/>
              <a:t>8</a:t>
            </a:fld>
            <a:endParaRPr lang="es-ES" dirty="0" smtClean="0"/>
          </a:p>
        </p:txBody>
      </p:sp>
      <p:sp>
        <p:nvSpPr>
          <p:cNvPr id="1509378" name="AutoShape 2"/>
          <p:cNvSpPr>
            <a:spLocks noChangeArrowheads="1"/>
          </p:cNvSpPr>
          <p:nvPr/>
        </p:nvSpPr>
        <p:spPr bwMode="auto">
          <a:xfrm>
            <a:off x="4410075" y="4676775"/>
            <a:ext cx="76200" cy="762000"/>
          </a:xfrm>
          <a:prstGeom prst="can">
            <a:avLst>
              <a:gd name="adj" fmla="val 75000"/>
            </a:avLst>
          </a:prstGeom>
          <a:gradFill rotWithShape="1">
            <a:gsLst>
              <a:gs pos="0">
                <a:srgbClr val="75765E"/>
              </a:gs>
              <a:gs pos="50000">
                <a:srgbClr val="FCFECC"/>
              </a:gs>
              <a:gs pos="100000">
                <a:srgbClr val="75765E"/>
              </a:gs>
            </a:gsLst>
            <a:lin ang="0" scaled="1"/>
          </a:gradFill>
          <a:ln w="12700">
            <a:noFill/>
            <a:round/>
            <a:headEnd type="none" w="sm" len="sm"/>
            <a:tailEnd type="none" w="sm" len="sm"/>
          </a:ln>
        </p:spPr>
        <p:txBody>
          <a:bodyPr wrap="none" anchor="ctr"/>
          <a:lstStyle/>
          <a:p>
            <a:endParaRPr lang="es-ES"/>
          </a:p>
        </p:txBody>
      </p:sp>
      <p:sp>
        <p:nvSpPr>
          <p:cNvPr id="1509379" name="Rectangle 3"/>
          <p:cNvSpPr>
            <a:spLocks noChangeArrowheads="1"/>
          </p:cNvSpPr>
          <p:nvPr/>
        </p:nvSpPr>
        <p:spPr bwMode="auto">
          <a:xfrm>
            <a:off x="2971800" y="4572000"/>
            <a:ext cx="1981200" cy="152400"/>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1509380" name="Rectangle 4"/>
          <p:cNvSpPr>
            <a:spLocks noGrp="1" noChangeArrowheads="1"/>
          </p:cNvSpPr>
          <p:nvPr>
            <p:ph type="title"/>
          </p:nvPr>
        </p:nvSpPr>
        <p:spPr/>
        <p:txBody>
          <a:bodyPr/>
          <a:lstStyle/>
          <a:p>
            <a:r>
              <a:rPr lang="es-ES_tradnl" dirty="0" smtClean="0"/>
              <a:t>Estructura del MOSFET de acumulación (</a:t>
            </a:r>
            <a:r>
              <a:rPr lang="es-ES_tradnl" dirty="0" err="1" smtClean="0"/>
              <a:t>EpMOS</a:t>
            </a:r>
            <a:r>
              <a:rPr lang="es-ES_tradnl" dirty="0" smtClean="0"/>
              <a:t>) </a:t>
            </a:r>
          </a:p>
        </p:txBody>
      </p:sp>
      <p:grpSp>
        <p:nvGrpSpPr>
          <p:cNvPr id="2" name="Group 6"/>
          <p:cNvGrpSpPr>
            <a:grpSpLocks/>
          </p:cNvGrpSpPr>
          <p:nvPr/>
        </p:nvGrpSpPr>
        <p:grpSpPr bwMode="auto">
          <a:xfrm>
            <a:off x="2438400" y="2971800"/>
            <a:ext cx="3886200" cy="1371600"/>
            <a:chOff x="1344" y="2448"/>
            <a:chExt cx="2448" cy="864"/>
          </a:xfrm>
        </p:grpSpPr>
        <p:sp>
          <p:nvSpPr>
            <p:cNvPr id="25640" name="Rectangle 7"/>
            <p:cNvSpPr>
              <a:spLocks noChangeArrowheads="1"/>
            </p:cNvSpPr>
            <p:nvPr/>
          </p:nvSpPr>
          <p:spPr bwMode="auto">
            <a:xfrm>
              <a:off x="1344" y="2784"/>
              <a:ext cx="2448" cy="528"/>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p</a:t>
              </a:r>
            </a:p>
          </p:txBody>
        </p:sp>
        <p:sp>
          <p:nvSpPr>
            <p:cNvPr id="25641" name="Rectangle 8"/>
            <p:cNvSpPr>
              <a:spLocks noChangeArrowheads="1"/>
            </p:cNvSpPr>
            <p:nvPr/>
          </p:nvSpPr>
          <p:spPr bwMode="auto">
            <a:xfrm>
              <a:off x="1344"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5642" name="Rectangle 9"/>
            <p:cNvSpPr>
              <a:spLocks noChangeArrowheads="1"/>
            </p:cNvSpPr>
            <p:nvPr/>
          </p:nvSpPr>
          <p:spPr bwMode="auto">
            <a:xfrm>
              <a:off x="1488"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5643" name="Rectangle 10"/>
            <p:cNvSpPr>
              <a:spLocks noChangeArrowheads="1"/>
            </p:cNvSpPr>
            <p:nvPr/>
          </p:nvSpPr>
          <p:spPr bwMode="auto">
            <a:xfrm>
              <a:off x="2064" y="2544"/>
              <a:ext cx="1008"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5644" name="Rectangle 11"/>
            <p:cNvSpPr>
              <a:spLocks noChangeArrowheads="1"/>
            </p:cNvSpPr>
            <p:nvPr/>
          </p:nvSpPr>
          <p:spPr bwMode="auto">
            <a:xfrm>
              <a:off x="3072"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5645" name="Rectangle 12"/>
            <p:cNvSpPr>
              <a:spLocks noChangeArrowheads="1"/>
            </p:cNvSpPr>
            <p:nvPr/>
          </p:nvSpPr>
          <p:spPr bwMode="auto">
            <a:xfrm>
              <a:off x="3648"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5646" name="Rectangle 13"/>
            <p:cNvSpPr>
              <a:spLocks noChangeArrowheads="1"/>
            </p:cNvSpPr>
            <p:nvPr/>
          </p:nvSpPr>
          <p:spPr bwMode="auto">
            <a:xfrm>
              <a:off x="1584"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5647" name="Rectangle 14"/>
            <p:cNvSpPr>
              <a:spLocks noChangeArrowheads="1"/>
            </p:cNvSpPr>
            <p:nvPr/>
          </p:nvSpPr>
          <p:spPr bwMode="auto">
            <a:xfrm>
              <a:off x="1968" y="2496"/>
              <a:ext cx="1200" cy="48"/>
            </a:xfrm>
            <a:prstGeom prst="rect">
              <a:avLst/>
            </a:prstGeom>
            <a:solidFill>
              <a:srgbClr val="BC3864"/>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BC3864"/>
              </a:extrusionClr>
            </a:sp3d>
          </p:spPr>
          <p:txBody>
            <a:bodyPr wrap="none" anchor="ctr">
              <a:flatTx/>
            </a:bodyPr>
            <a:lstStyle/>
            <a:p>
              <a:endParaRPr lang="es-ES"/>
            </a:p>
          </p:txBody>
        </p:sp>
        <p:sp>
          <p:nvSpPr>
            <p:cNvPr id="25648" name="Rectangle 15"/>
            <p:cNvSpPr>
              <a:spLocks noChangeArrowheads="1"/>
            </p:cNvSpPr>
            <p:nvPr/>
          </p:nvSpPr>
          <p:spPr bwMode="auto">
            <a:xfrm>
              <a:off x="3168"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5649" name="Rectangle 16"/>
            <p:cNvSpPr>
              <a:spLocks noChangeArrowheads="1"/>
            </p:cNvSpPr>
            <p:nvPr/>
          </p:nvSpPr>
          <p:spPr bwMode="auto">
            <a:xfrm>
              <a:off x="2064" y="2448"/>
              <a:ext cx="1008"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grpSp>
      <p:grpSp>
        <p:nvGrpSpPr>
          <p:cNvPr id="3" name="Group 17"/>
          <p:cNvGrpSpPr>
            <a:grpSpLocks/>
          </p:cNvGrpSpPr>
          <p:nvPr/>
        </p:nvGrpSpPr>
        <p:grpSpPr bwMode="auto">
          <a:xfrm>
            <a:off x="2286000" y="3124200"/>
            <a:ext cx="3886200" cy="1371600"/>
            <a:chOff x="1344" y="2448"/>
            <a:chExt cx="2448" cy="864"/>
          </a:xfrm>
        </p:grpSpPr>
        <p:sp>
          <p:nvSpPr>
            <p:cNvPr id="25630" name="Rectangle 18"/>
            <p:cNvSpPr>
              <a:spLocks noChangeArrowheads="1"/>
            </p:cNvSpPr>
            <p:nvPr/>
          </p:nvSpPr>
          <p:spPr bwMode="auto">
            <a:xfrm>
              <a:off x="1344" y="2784"/>
              <a:ext cx="2448" cy="528"/>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p</a:t>
              </a:r>
            </a:p>
          </p:txBody>
        </p:sp>
        <p:sp>
          <p:nvSpPr>
            <p:cNvPr id="25631" name="Rectangle 19"/>
            <p:cNvSpPr>
              <a:spLocks noChangeArrowheads="1"/>
            </p:cNvSpPr>
            <p:nvPr/>
          </p:nvSpPr>
          <p:spPr bwMode="auto">
            <a:xfrm>
              <a:off x="1344"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5632" name="Rectangle 20"/>
            <p:cNvSpPr>
              <a:spLocks noChangeArrowheads="1"/>
            </p:cNvSpPr>
            <p:nvPr/>
          </p:nvSpPr>
          <p:spPr bwMode="auto">
            <a:xfrm>
              <a:off x="1488"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5633" name="Rectangle 21"/>
            <p:cNvSpPr>
              <a:spLocks noChangeArrowheads="1"/>
            </p:cNvSpPr>
            <p:nvPr/>
          </p:nvSpPr>
          <p:spPr bwMode="auto">
            <a:xfrm>
              <a:off x="2064" y="2544"/>
              <a:ext cx="1008"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5634" name="Rectangle 22"/>
            <p:cNvSpPr>
              <a:spLocks noChangeArrowheads="1"/>
            </p:cNvSpPr>
            <p:nvPr/>
          </p:nvSpPr>
          <p:spPr bwMode="auto">
            <a:xfrm>
              <a:off x="3072"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5635" name="Rectangle 23"/>
            <p:cNvSpPr>
              <a:spLocks noChangeArrowheads="1"/>
            </p:cNvSpPr>
            <p:nvPr/>
          </p:nvSpPr>
          <p:spPr bwMode="auto">
            <a:xfrm>
              <a:off x="3648"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5636" name="Rectangle 24"/>
            <p:cNvSpPr>
              <a:spLocks noChangeArrowheads="1"/>
            </p:cNvSpPr>
            <p:nvPr/>
          </p:nvSpPr>
          <p:spPr bwMode="auto">
            <a:xfrm>
              <a:off x="1584"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5637" name="Rectangle 25"/>
            <p:cNvSpPr>
              <a:spLocks noChangeArrowheads="1"/>
            </p:cNvSpPr>
            <p:nvPr/>
          </p:nvSpPr>
          <p:spPr bwMode="auto">
            <a:xfrm>
              <a:off x="1968" y="2496"/>
              <a:ext cx="1200" cy="48"/>
            </a:xfrm>
            <a:prstGeom prst="rect">
              <a:avLst/>
            </a:prstGeom>
            <a:solidFill>
              <a:srgbClr val="BC3864"/>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BC3864"/>
              </a:extrusionClr>
            </a:sp3d>
          </p:spPr>
          <p:txBody>
            <a:bodyPr wrap="none" anchor="ctr">
              <a:flatTx/>
            </a:bodyPr>
            <a:lstStyle/>
            <a:p>
              <a:endParaRPr lang="es-ES"/>
            </a:p>
          </p:txBody>
        </p:sp>
        <p:sp>
          <p:nvSpPr>
            <p:cNvPr id="25638" name="Rectangle 26"/>
            <p:cNvSpPr>
              <a:spLocks noChangeArrowheads="1"/>
            </p:cNvSpPr>
            <p:nvPr/>
          </p:nvSpPr>
          <p:spPr bwMode="auto">
            <a:xfrm>
              <a:off x="3168"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5639" name="Rectangle 27"/>
            <p:cNvSpPr>
              <a:spLocks noChangeArrowheads="1"/>
            </p:cNvSpPr>
            <p:nvPr/>
          </p:nvSpPr>
          <p:spPr bwMode="auto">
            <a:xfrm>
              <a:off x="2064" y="2448"/>
              <a:ext cx="1008"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grpSp>
      <p:grpSp>
        <p:nvGrpSpPr>
          <p:cNvPr id="4" name="Group 28"/>
          <p:cNvGrpSpPr>
            <a:grpSpLocks/>
          </p:cNvGrpSpPr>
          <p:nvPr/>
        </p:nvGrpSpPr>
        <p:grpSpPr bwMode="auto">
          <a:xfrm>
            <a:off x="2209800" y="3200400"/>
            <a:ext cx="3886200" cy="1371600"/>
            <a:chOff x="1344" y="2448"/>
            <a:chExt cx="2448" cy="864"/>
          </a:xfrm>
        </p:grpSpPr>
        <p:sp>
          <p:nvSpPr>
            <p:cNvPr id="25620" name="Rectangle 29"/>
            <p:cNvSpPr>
              <a:spLocks noChangeArrowheads="1"/>
            </p:cNvSpPr>
            <p:nvPr/>
          </p:nvSpPr>
          <p:spPr bwMode="auto">
            <a:xfrm>
              <a:off x="1344" y="2784"/>
              <a:ext cx="2448" cy="528"/>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p</a:t>
              </a:r>
            </a:p>
          </p:txBody>
        </p:sp>
        <p:sp>
          <p:nvSpPr>
            <p:cNvPr id="25621" name="Rectangle 30"/>
            <p:cNvSpPr>
              <a:spLocks noChangeArrowheads="1"/>
            </p:cNvSpPr>
            <p:nvPr/>
          </p:nvSpPr>
          <p:spPr bwMode="auto">
            <a:xfrm>
              <a:off x="1344"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5622" name="Rectangle 31"/>
            <p:cNvSpPr>
              <a:spLocks noChangeArrowheads="1"/>
            </p:cNvSpPr>
            <p:nvPr/>
          </p:nvSpPr>
          <p:spPr bwMode="auto">
            <a:xfrm>
              <a:off x="1488"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5623" name="Rectangle 32"/>
            <p:cNvSpPr>
              <a:spLocks noChangeArrowheads="1"/>
            </p:cNvSpPr>
            <p:nvPr/>
          </p:nvSpPr>
          <p:spPr bwMode="auto">
            <a:xfrm>
              <a:off x="2064" y="2544"/>
              <a:ext cx="1008"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5624" name="Rectangle 33"/>
            <p:cNvSpPr>
              <a:spLocks noChangeArrowheads="1"/>
            </p:cNvSpPr>
            <p:nvPr/>
          </p:nvSpPr>
          <p:spPr bwMode="auto">
            <a:xfrm>
              <a:off x="3072"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5625" name="Rectangle 34"/>
            <p:cNvSpPr>
              <a:spLocks noChangeArrowheads="1"/>
            </p:cNvSpPr>
            <p:nvPr/>
          </p:nvSpPr>
          <p:spPr bwMode="auto">
            <a:xfrm>
              <a:off x="3648"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5626" name="Rectangle 35"/>
            <p:cNvSpPr>
              <a:spLocks noChangeArrowheads="1"/>
            </p:cNvSpPr>
            <p:nvPr/>
          </p:nvSpPr>
          <p:spPr bwMode="auto">
            <a:xfrm>
              <a:off x="1584"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5627" name="Rectangle 36"/>
            <p:cNvSpPr>
              <a:spLocks noChangeArrowheads="1"/>
            </p:cNvSpPr>
            <p:nvPr/>
          </p:nvSpPr>
          <p:spPr bwMode="auto">
            <a:xfrm>
              <a:off x="1968" y="2496"/>
              <a:ext cx="1200" cy="48"/>
            </a:xfrm>
            <a:prstGeom prst="rect">
              <a:avLst/>
            </a:prstGeom>
            <a:solidFill>
              <a:srgbClr val="BC3864"/>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BC3864"/>
              </a:extrusionClr>
            </a:sp3d>
          </p:spPr>
          <p:txBody>
            <a:bodyPr wrap="none" anchor="ctr">
              <a:flatTx/>
            </a:bodyPr>
            <a:lstStyle/>
            <a:p>
              <a:endParaRPr lang="es-ES"/>
            </a:p>
          </p:txBody>
        </p:sp>
        <p:sp>
          <p:nvSpPr>
            <p:cNvPr id="25628" name="Rectangle 37"/>
            <p:cNvSpPr>
              <a:spLocks noChangeArrowheads="1"/>
            </p:cNvSpPr>
            <p:nvPr/>
          </p:nvSpPr>
          <p:spPr bwMode="auto">
            <a:xfrm>
              <a:off x="3168"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5629" name="Rectangle 38"/>
            <p:cNvSpPr>
              <a:spLocks noChangeArrowheads="1"/>
            </p:cNvSpPr>
            <p:nvPr/>
          </p:nvSpPr>
          <p:spPr bwMode="auto">
            <a:xfrm>
              <a:off x="2064" y="2448"/>
              <a:ext cx="1008"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grpSp>
      <p:sp>
        <p:nvSpPr>
          <p:cNvPr id="1509415" name="AutoShape 39"/>
          <p:cNvSpPr>
            <a:spLocks noChangeArrowheads="1"/>
          </p:cNvSpPr>
          <p:nvPr/>
        </p:nvSpPr>
        <p:spPr bwMode="auto">
          <a:xfrm>
            <a:off x="2971800" y="2362200"/>
            <a:ext cx="76200" cy="762000"/>
          </a:xfrm>
          <a:prstGeom prst="can">
            <a:avLst>
              <a:gd name="adj" fmla="val 75000"/>
            </a:avLst>
          </a:prstGeom>
          <a:gradFill rotWithShape="1">
            <a:gsLst>
              <a:gs pos="0">
                <a:srgbClr val="75765E"/>
              </a:gs>
              <a:gs pos="50000">
                <a:srgbClr val="FCFECC"/>
              </a:gs>
              <a:gs pos="100000">
                <a:srgbClr val="75765E"/>
              </a:gs>
            </a:gsLst>
            <a:lin ang="0" scaled="1"/>
          </a:gradFill>
          <a:ln w="12700">
            <a:noFill/>
            <a:round/>
            <a:headEnd type="none" w="sm" len="sm"/>
            <a:tailEnd type="none" w="sm" len="sm"/>
          </a:ln>
        </p:spPr>
        <p:txBody>
          <a:bodyPr wrap="none" anchor="ctr"/>
          <a:lstStyle/>
          <a:p>
            <a:endParaRPr lang="es-ES"/>
          </a:p>
        </p:txBody>
      </p:sp>
      <p:sp>
        <p:nvSpPr>
          <p:cNvPr id="1509416" name="AutoShape 40"/>
          <p:cNvSpPr>
            <a:spLocks noChangeArrowheads="1"/>
          </p:cNvSpPr>
          <p:nvPr/>
        </p:nvSpPr>
        <p:spPr bwMode="auto">
          <a:xfrm>
            <a:off x="4191000" y="2286000"/>
            <a:ext cx="76200" cy="762000"/>
          </a:xfrm>
          <a:prstGeom prst="can">
            <a:avLst>
              <a:gd name="adj" fmla="val 75000"/>
            </a:avLst>
          </a:prstGeom>
          <a:gradFill rotWithShape="1">
            <a:gsLst>
              <a:gs pos="0">
                <a:srgbClr val="75765E"/>
              </a:gs>
              <a:gs pos="50000">
                <a:srgbClr val="FCFECC"/>
              </a:gs>
              <a:gs pos="100000">
                <a:srgbClr val="75765E"/>
              </a:gs>
            </a:gsLst>
            <a:lin ang="0" scaled="1"/>
          </a:gradFill>
          <a:ln w="12700">
            <a:noFill/>
            <a:round/>
            <a:headEnd type="none" w="sm" len="sm"/>
            <a:tailEnd type="none" w="sm" len="sm"/>
          </a:ln>
        </p:spPr>
        <p:txBody>
          <a:bodyPr wrap="none" anchor="ctr"/>
          <a:lstStyle/>
          <a:p>
            <a:endParaRPr lang="es-ES"/>
          </a:p>
        </p:txBody>
      </p:sp>
      <p:sp>
        <p:nvSpPr>
          <p:cNvPr id="1509417" name="AutoShape 41"/>
          <p:cNvSpPr>
            <a:spLocks noChangeArrowheads="1"/>
          </p:cNvSpPr>
          <p:nvPr/>
        </p:nvSpPr>
        <p:spPr bwMode="auto">
          <a:xfrm>
            <a:off x="5562600" y="2362200"/>
            <a:ext cx="76200" cy="762000"/>
          </a:xfrm>
          <a:prstGeom prst="can">
            <a:avLst>
              <a:gd name="adj" fmla="val 75000"/>
            </a:avLst>
          </a:prstGeom>
          <a:gradFill rotWithShape="1">
            <a:gsLst>
              <a:gs pos="0">
                <a:srgbClr val="75765E"/>
              </a:gs>
              <a:gs pos="50000">
                <a:srgbClr val="FCFECC"/>
              </a:gs>
              <a:gs pos="100000">
                <a:srgbClr val="75765E"/>
              </a:gs>
            </a:gsLst>
            <a:lin ang="0" scaled="1"/>
          </a:gradFill>
          <a:ln w="12700">
            <a:noFill/>
            <a:round/>
            <a:headEnd type="none" w="sm" len="sm"/>
            <a:tailEnd type="none" w="sm" len="sm"/>
          </a:ln>
        </p:spPr>
        <p:txBody>
          <a:bodyPr wrap="none" anchor="ctr"/>
          <a:lstStyle/>
          <a:p>
            <a:endParaRPr lang="es-ES"/>
          </a:p>
        </p:txBody>
      </p:sp>
      <p:sp>
        <p:nvSpPr>
          <p:cNvPr id="1509419" name="AutoShape 43"/>
          <p:cNvSpPr>
            <a:spLocks noChangeArrowheads="1"/>
          </p:cNvSpPr>
          <p:nvPr/>
        </p:nvSpPr>
        <p:spPr bwMode="auto">
          <a:xfrm>
            <a:off x="304800" y="3429000"/>
            <a:ext cx="1676400" cy="838200"/>
          </a:xfrm>
          <a:prstGeom prst="wedgeRectCallout">
            <a:avLst>
              <a:gd name="adj1" fmla="val 91005"/>
              <a:gd name="adj2" fmla="val -37880"/>
            </a:avLst>
          </a:prstGeom>
          <a:solidFill>
            <a:srgbClr val="CCFFCC"/>
          </a:solidFill>
          <a:ln w="12700">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Fuente (“source”)</a:t>
            </a:r>
          </a:p>
        </p:txBody>
      </p:sp>
      <p:sp>
        <p:nvSpPr>
          <p:cNvPr id="1509420" name="AutoShape 44"/>
          <p:cNvSpPr>
            <a:spLocks noChangeArrowheads="1"/>
          </p:cNvSpPr>
          <p:nvPr/>
        </p:nvSpPr>
        <p:spPr bwMode="auto">
          <a:xfrm>
            <a:off x="6929438" y="3136900"/>
            <a:ext cx="1676400" cy="838200"/>
          </a:xfrm>
          <a:prstGeom prst="wedgeRectCallout">
            <a:avLst>
              <a:gd name="adj1" fmla="val -126991"/>
              <a:gd name="adj2" fmla="val -759"/>
            </a:avLst>
          </a:prstGeom>
          <a:solidFill>
            <a:srgbClr val="CCFFCC"/>
          </a:solidFill>
          <a:ln w="12700" algn="ctr">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Drenador (“drain”)</a:t>
            </a:r>
          </a:p>
        </p:txBody>
      </p:sp>
      <p:sp>
        <p:nvSpPr>
          <p:cNvPr id="1509421" name="AutoShape 45"/>
          <p:cNvSpPr>
            <a:spLocks noChangeArrowheads="1"/>
          </p:cNvSpPr>
          <p:nvPr/>
        </p:nvSpPr>
        <p:spPr bwMode="auto">
          <a:xfrm>
            <a:off x="6324600" y="1447800"/>
            <a:ext cx="2133600" cy="838200"/>
          </a:xfrm>
          <a:prstGeom prst="wedgeRectCallout">
            <a:avLst>
              <a:gd name="adj1" fmla="val -132440"/>
              <a:gd name="adj2" fmla="val 139583"/>
            </a:avLst>
          </a:prstGeom>
          <a:solidFill>
            <a:srgbClr val="CCFFCC"/>
          </a:solidFill>
          <a:ln w="12700" algn="ctr">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Puerta (“gate”)</a:t>
            </a:r>
          </a:p>
        </p:txBody>
      </p:sp>
      <p:sp>
        <p:nvSpPr>
          <p:cNvPr id="1509422" name="AutoShape 46"/>
          <p:cNvSpPr>
            <a:spLocks noChangeArrowheads="1"/>
          </p:cNvSpPr>
          <p:nvPr/>
        </p:nvSpPr>
        <p:spPr bwMode="auto">
          <a:xfrm>
            <a:off x="769938" y="5210175"/>
            <a:ext cx="2659062" cy="928688"/>
          </a:xfrm>
          <a:prstGeom prst="wedgeRectCallout">
            <a:avLst>
              <a:gd name="adj1" fmla="val 66477"/>
              <a:gd name="adj2" fmla="val -253079"/>
            </a:avLst>
          </a:prstGeom>
          <a:solidFill>
            <a:srgbClr val="FFCCCC"/>
          </a:solidFill>
          <a:ln w="12700">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Dielectrico</a:t>
            </a:r>
          </a:p>
          <a:p>
            <a:pPr algn="ctr">
              <a:spcBef>
                <a:spcPct val="0"/>
              </a:spcBef>
              <a:spcAft>
                <a:spcPct val="0"/>
              </a:spcAft>
              <a:buClrTx/>
              <a:buSzTx/>
              <a:buFontTx/>
              <a:buNone/>
              <a:defRPr/>
            </a:pPr>
            <a:r>
              <a:rPr lang="es-ES_tradnl" sz="2400" b="0">
                <a:solidFill>
                  <a:schemeClr val="tx1"/>
                </a:solidFill>
                <a:latin typeface="Arial" charset="0"/>
              </a:rPr>
              <a:t>(SiO</a:t>
            </a:r>
            <a:r>
              <a:rPr lang="es-ES_tradnl" sz="2400" b="0" baseline="-25000">
                <a:solidFill>
                  <a:schemeClr val="tx1"/>
                </a:solidFill>
                <a:latin typeface="Arial" charset="0"/>
              </a:rPr>
              <a:t>2)</a:t>
            </a:r>
          </a:p>
        </p:txBody>
      </p:sp>
      <p:sp>
        <p:nvSpPr>
          <p:cNvPr id="1509423" name="AutoShape 47"/>
          <p:cNvSpPr>
            <a:spLocks noChangeArrowheads="1"/>
          </p:cNvSpPr>
          <p:nvPr/>
        </p:nvSpPr>
        <p:spPr bwMode="auto">
          <a:xfrm>
            <a:off x="2286000" y="1600200"/>
            <a:ext cx="1752600" cy="457200"/>
          </a:xfrm>
          <a:prstGeom prst="wedgeRectCallout">
            <a:avLst>
              <a:gd name="adj1" fmla="val 47282"/>
              <a:gd name="adj2" fmla="val 243056"/>
            </a:avLst>
          </a:prstGeom>
          <a:solidFill>
            <a:srgbClr val="FFCCCC"/>
          </a:solidFill>
          <a:ln w="12700">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Aluminio</a:t>
            </a:r>
            <a:endParaRPr lang="es-ES_tradnl" sz="2400" b="0" baseline="-25000">
              <a:solidFill>
                <a:schemeClr val="tx1"/>
              </a:solidFill>
              <a:latin typeface="Arial" charset="0"/>
            </a:endParaRPr>
          </a:p>
        </p:txBody>
      </p:sp>
      <p:sp>
        <p:nvSpPr>
          <p:cNvPr id="1509424" name="AutoShape 48"/>
          <p:cNvSpPr>
            <a:spLocks noChangeArrowheads="1"/>
          </p:cNvSpPr>
          <p:nvPr/>
        </p:nvSpPr>
        <p:spPr bwMode="auto">
          <a:xfrm>
            <a:off x="304800" y="1828800"/>
            <a:ext cx="1752600" cy="457200"/>
          </a:xfrm>
          <a:prstGeom prst="wedgeRectCallout">
            <a:avLst>
              <a:gd name="adj1" fmla="val 100273"/>
              <a:gd name="adj2" fmla="val 135417"/>
            </a:avLst>
          </a:prstGeom>
          <a:solidFill>
            <a:srgbClr val="FFCCCC"/>
          </a:solidFill>
          <a:ln w="12700">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Terminal</a:t>
            </a:r>
            <a:endParaRPr lang="es-ES_tradnl" sz="2400" b="0" baseline="-25000">
              <a:solidFill>
                <a:schemeClr val="tx1"/>
              </a:solidFill>
              <a:latin typeface="Arial" charset="0"/>
            </a:endParaRPr>
          </a:p>
        </p:txBody>
      </p:sp>
      <p:sp>
        <p:nvSpPr>
          <p:cNvPr id="1509425" name="AutoShape 49"/>
          <p:cNvSpPr>
            <a:spLocks noChangeArrowheads="1"/>
          </p:cNvSpPr>
          <p:nvPr/>
        </p:nvSpPr>
        <p:spPr bwMode="auto">
          <a:xfrm>
            <a:off x="4800600" y="5105400"/>
            <a:ext cx="1676400" cy="838200"/>
          </a:xfrm>
          <a:prstGeom prst="wedgeRectCallout">
            <a:avLst>
              <a:gd name="adj1" fmla="val -22157"/>
              <a:gd name="adj2" fmla="val -156630"/>
            </a:avLst>
          </a:prstGeom>
          <a:solidFill>
            <a:srgbClr val="CCFFCC"/>
          </a:solidFill>
          <a:ln w="12700" algn="ctr">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Sustrato (“body”)</a:t>
            </a:r>
          </a:p>
        </p:txBody>
      </p:sp>
      <p:sp>
        <p:nvSpPr>
          <p:cNvPr id="1509426" name="AutoShape 50"/>
          <p:cNvSpPr>
            <a:spLocks noChangeArrowheads="1"/>
          </p:cNvSpPr>
          <p:nvPr/>
        </p:nvSpPr>
        <p:spPr bwMode="auto">
          <a:xfrm>
            <a:off x="6850063" y="4248150"/>
            <a:ext cx="2003425" cy="838200"/>
          </a:xfrm>
          <a:prstGeom prst="wedgeRectCallout">
            <a:avLst>
              <a:gd name="adj1" fmla="val -185663"/>
              <a:gd name="adj2" fmla="val -146867"/>
            </a:avLst>
          </a:prstGeom>
          <a:solidFill>
            <a:srgbClr val="CCFFCC"/>
          </a:solidFill>
          <a:ln w="12700" algn="ctr">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Canal (“Channel”)</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09380"/>
                                        </p:tgtEl>
                                        <p:attrNameLst>
                                          <p:attrName>style.visibility</p:attrName>
                                        </p:attrNameLst>
                                      </p:cBhvr>
                                      <p:to>
                                        <p:strVal val="visible"/>
                                      </p:to>
                                    </p:set>
                                    <p:animEffect transition="in" filter="wipe(left)">
                                      <p:cBhvr>
                                        <p:cTn id="7" dur="500"/>
                                        <p:tgtEl>
                                          <p:spTgt spid="1509380"/>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499"/>
                                          </p:stCondLst>
                                        </p:cTn>
                                        <p:tgtEl>
                                          <p:spTgt spid="3"/>
                                        </p:tgtEl>
                                        <p:attrNameLst>
                                          <p:attrName>style.visibility</p:attrName>
                                        </p:attrNameLst>
                                      </p:cBhvr>
                                      <p:to>
                                        <p:strVal val="visible"/>
                                      </p:to>
                                    </p:set>
                                  </p:childTnLst>
                                </p:cTn>
                              </p:par>
                            </p:childTnLst>
                          </p:cTn>
                        </p:par>
                        <p:par>
                          <p:cTn id="14" fill="hold">
                            <p:stCondLst>
                              <p:cond delay="1500"/>
                            </p:stCondLst>
                            <p:childTnLst>
                              <p:par>
                                <p:cTn id="15" presetID="1" presetClass="entr" presetSubtype="0" fill="hold" nodeType="afterEffect">
                                  <p:stCondLst>
                                    <p:cond delay="0"/>
                                  </p:stCondLst>
                                  <p:childTnLst>
                                    <p:set>
                                      <p:cBhvr>
                                        <p:cTn id="16" dur="1" fill="hold">
                                          <p:stCondLst>
                                            <p:cond delay="499"/>
                                          </p:stCondLst>
                                        </p:cTn>
                                        <p:tgtEl>
                                          <p:spTgt spid="2"/>
                                        </p:tgtEl>
                                        <p:attrNameLst>
                                          <p:attrName>style.visibility</p:attrName>
                                        </p:attrNameLst>
                                      </p:cBhvr>
                                      <p:to>
                                        <p:strVal val="visible"/>
                                      </p:to>
                                    </p:set>
                                  </p:childTnLst>
                                </p:cTn>
                              </p:par>
                            </p:childTnLst>
                          </p:cTn>
                        </p:par>
                        <p:par>
                          <p:cTn id="17" fill="hold">
                            <p:stCondLst>
                              <p:cond delay="2000"/>
                            </p:stCondLst>
                            <p:childTnLst>
                              <p:par>
                                <p:cTn id="18" presetID="22" presetClass="entr" presetSubtype="4" fill="hold" grpId="0" nodeType="afterEffect">
                                  <p:stCondLst>
                                    <p:cond delay="0"/>
                                  </p:stCondLst>
                                  <p:childTnLst>
                                    <p:set>
                                      <p:cBhvr>
                                        <p:cTn id="19" dur="1" fill="hold">
                                          <p:stCondLst>
                                            <p:cond delay="0"/>
                                          </p:stCondLst>
                                        </p:cTn>
                                        <p:tgtEl>
                                          <p:spTgt spid="1509415"/>
                                        </p:tgtEl>
                                        <p:attrNameLst>
                                          <p:attrName>style.visibility</p:attrName>
                                        </p:attrNameLst>
                                      </p:cBhvr>
                                      <p:to>
                                        <p:strVal val="visible"/>
                                      </p:to>
                                    </p:set>
                                    <p:animEffect transition="in" filter="wipe(down)">
                                      <p:cBhvr>
                                        <p:cTn id="20" dur="500"/>
                                        <p:tgtEl>
                                          <p:spTgt spid="1509415"/>
                                        </p:tgtEl>
                                      </p:cBhvr>
                                    </p:animEffect>
                                  </p:childTnLst>
                                </p:cTn>
                              </p:par>
                            </p:childTnLst>
                          </p:cTn>
                        </p:par>
                        <p:par>
                          <p:cTn id="21" fill="hold">
                            <p:stCondLst>
                              <p:cond delay="2500"/>
                            </p:stCondLst>
                            <p:childTnLst>
                              <p:par>
                                <p:cTn id="22" presetID="22" presetClass="entr" presetSubtype="4" fill="hold" grpId="0" nodeType="afterEffect">
                                  <p:stCondLst>
                                    <p:cond delay="0"/>
                                  </p:stCondLst>
                                  <p:childTnLst>
                                    <p:set>
                                      <p:cBhvr>
                                        <p:cTn id="23" dur="1" fill="hold">
                                          <p:stCondLst>
                                            <p:cond delay="0"/>
                                          </p:stCondLst>
                                        </p:cTn>
                                        <p:tgtEl>
                                          <p:spTgt spid="1509416"/>
                                        </p:tgtEl>
                                        <p:attrNameLst>
                                          <p:attrName>style.visibility</p:attrName>
                                        </p:attrNameLst>
                                      </p:cBhvr>
                                      <p:to>
                                        <p:strVal val="visible"/>
                                      </p:to>
                                    </p:set>
                                    <p:animEffect transition="in" filter="wipe(down)">
                                      <p:cBhvr>
                                        <p:cTn id="24" dur="500"/>
                                        <p:tgtEl>
                                          <p:spTgt spid="1509416"/>
                                        </p:tgtEl>
                                      </p:cBhvr>
                                    </p:animEffect>
                                  </p:childTnLst>
                                </p:cTn>
                              </p:par>
                            </p:childTnLst>
                          </p:cTn>
                        </p:par>
                        <p:par>
                          <p:cTn id="25" fill="hold">
                            <p:stCondLst>
                              <p:cond delay="3000"/>
                            </p:stCondLst>
                            <p:childTnLst>
                              <p:par>
                                <p:cTn id="26" presetID="22" presetClass="entr" presetSubtype="4" fill="hold" grpId="0" nodeType="afterEffect">
                                  <p:stCondLst>
                                    <p:cond delay="0"/>
                                  </p:stCondLst>
                                  <p:childTnLst>
                                    <p:set>
                                      <p:cBhvr>
                                        <p:cTn id="27" dur="1" fill="hold">
                                          <p:stCondLst>
                                            <p:cond delay="0"/>
                                          </p:stCondLst>
                                        </p:cTn>
                                        <p:tgtEl>
                                          <p:spTgt spid="1509417"/>
                                        </p:tgtEl>
                                        <p:attrNameLst>
                                          <p:attrName>style.visibility</p:attrName>
                                        </p:attrNameLst>
                                      </p:cBhvr>
                                      <p:to>
                                        <p:strVal val="visible"/>
                                      </p:to>
                                    </p:set>
                                    <p:animEffect transition="in" filter="wipe(down)">
                                      <p:cBhvr>
                                        <p:cTn id="28" dur="500"/>
                                        <p:tgtEl>
                                          <p:spTgt spid="1509417"/>
                                        </p:tgtEl>
                                      </p:cBhvr>
                                    </p:animEffect>
                                  </p:childTnLst>
                                </p:cTn>
                              </p:par>
                            </p:childTnLst>
                          </p:cTn>
                        </p:par>
                        <p:par>
                          <p:cTn id="29" fill="hold">
                            <p:stCondLst>
                              <p:cond delay="3500"/>
                            </p:stCondLst>
                            <p:childTnLst>
                              <p:par>
                                <p:cTn id="30" presetID="22" presetClass="entr" presetSubtype="1" fill="hold" grpId="0" nodeType="afterEffect">
                                  <p:stCondLst>
                                    <p:cond delay="0"/>
                                  </p:stCondLst>
                                  <p:childTnLst>
                                    <p:set>
                                      <p:cBhvr>
                                        <p:cTn id="31" dur="1" fill="hold">
                                          <p:stCondLst>
                                            <p:cond delay="0"/>
                                          </p:stCondLst>
                                        </p:cTn>
                                        <p:tgtEl>
                                          <p:spTgt spid="1509379"/>
                                        </p:tgtEl>
                                        <p:attrNameLst>
                                          <p:attrName>style.visibility</p:attrName>
                                        </p:attrNameLst>
                                      </p:cBhvr>
                                      <p:to>
                                        <p:strVal val="visible"/>
                                      </p:to>
                                    </p:set>
                                    <p:animEffect transition="in" filter="wipe(up)">
                                      <p:cBhvr>
                                        <p:cTn id="32" dur="500"/>
                                        <p:tgtEl>
                                          <p:spTgt spid="1509379"/>
                                        </p:tgtEl>
                                      </p:cBhvr>
                                    </p:animEffect>
                                  </p:childTnLst>
                                </p:cTn>
                              </p:par>
                            </p:childTnLst>
                          </p:cTn>
                        </p:par>
                        <p:par>
                          <p:cTn id="33" fill="hold">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1509378"/>
                                        </p:tgtEl>
                                        <p:attrNameLst>
                                          <p:attrName>style.visibility</p:attrName>
                                        </p:attrNameLst>
                                      </p:cBhvr>
                                      <p:to>
                                        <p:strVal val="visible"/>
                                      </p:to>
                                    </p:set>
                                    <p:animEffect transition="in" filter="wipe(up)">
                                      <p:cBhvr>
                                        <p:cTn id="36" dur="500"/>
                                        <p:tgtEl>
                                          <p:spTgt spid="150937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509424"/>
                                        </p:tgtEl>
                                        <p:attrNameLst>
                                          <p:attrName>style.visibility</p:attrName>
                                        </p:attrNameLst>
                                      </p:cBhvr>
                                      <p:to>
                                        <p:strVal val="visible"/>
                                      </p:to>
                                    </p:set>
                                    <p:animEffect transition="in" filter="wipe(up)">
                                      <p:cBhvr>
                                        <p:cTn id="41" dur="500"/>
                                        <p:tgtEl>
                                          <p:spTgt spid="1509424"/>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1509423"/>
                                        </p:tgtEl>
                                        <p:attrNameLst>
                                          <p:attrName>style.visibility</p:attrName>
                                        </p:attrNameLst>
                                      </p:cBhvr>
                                      <p:to>
                                        <p:strVal val="visible"/>
                                      </p:to>
                                    </p:set>
                                    <p:animEffect transition="in" filter="wipe(up)">
                                      <p:cBhvr>
                                        <p:cTn id="46" dur="500"/>
                                        <p:tgtEl>
                                          <p:spTgt spid="150942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1509422"/>
                                        </p:tgtEl>
                                        <p:attrNameLst>
                                          <p:attrName>style.visibility</p:attrName>
                                        </p:attrNameLst>
                                      </p:cBhvr>
                                      <p:to>
                                        <p:strVal val="visible"/>
                                      </p:to>
                                    </p:set>
                                    <p:animEffect transition="in" filter="wipe(down)">
                                      <p:cBhvr>
                                        <p:cTn id="51" dur="500"/>
                                        <p:tgtEl>
                                          <p:spTgt spid="150942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509419"/>
                                        </p:tgtEl>
                                        <p:attrNameLst>
                                          <p:attrName>style.visibility</p:attrName>
                                        </p:attrNameLst>
                                      </p:cBhvr>
                                      <p:to>
                                        <p:strVal val="visible"/>
                                      </p:to>
                                    </p:set>
                                    <p:animEffect transition="in" filter="wipe(left)">
                                      <p:cBhvr>
                                        <p:cTn id="56" dur="500"/>
                                        <p:tgtEl>
                                          <p:spTgt spid="1509419"/>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1509421"/>
                                        </p:tgtEl>
                                        <p:attrNameLst>
                                          <p:attrName>style.visibility</p:attrName>
                                        </p:attrNameLst>
                                      </p:cBhvr>
                                      <p:to>
                                        <p:strVal val="visible"/>
                                      </p:to>
                                    </p:set>
                                    <p:animEffect transition="in" filter="wipe(up)">
                                      <p:cBhvr>
                                        <p:cTn id="61" dur="500"/>
                                        <p:tgtEl>
                                          <p:spTgt spid="1509421"/>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509420"/>
                                        </p:tgtEl>
                                        <p:attrNameLst>
                                          <p:attrName>style.visibility</p:attrName>
                                        </p:attrNameLst>
                                      </p:cBhvr>
                                      <p:to>
                                        <p:strVal val="visible"/>
                                      </p:to>
                                    </p:set>
                                    <p:animEffect transition="in" filter="wipe(down)">
                                      <p:cBhvr>
                                        <p:cTn id="66" dur="500"/>
                                        <p:tgtEl>
                                          <p:spTgt spid="1509420"/>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1509425"/>
                                        </p:tgtEl>
                                        <p:attrNameLst>
                                          <p:attrName>style.visibility</p:attrName>
                                        </p:attrNameLst>
                                      </p:cBhvr>
                                      <p:to>
                                        <p:strVal val="visible"/>
                                      </p:to>
                                    </p:set>
                                    <p:animEffect transition="in" filter="wipe(down)">
                                      <p:cBhvr>
                                        <p:cTn id="71" dur="500"/>
                                        <p:tgtEl>
                                          <p:spTgt spid="1509425"/>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509426"/>
                                        </p:tgtEl>
                                        <p:attrNameLst>
                                          <p:attrName>style.visibility</p:attrName>
                                        </p:attrNameLst>
                                      </p:cBhvr>
                                      <p:to>
                                        <p:strVal val="visible"/>
                                      </p:to>
                                    </p:set>
                                    <p:animEffect transition="in" filter="wipe(down)">
                                      <p:cBhvr>
                                        <p:cTn id="76" dur="500"/>
                                        <p:tgtEl>
                                          <p:spTgt spid="1509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9378" grpId="0" animBg="1"/>
      <p:bldP spid="1509379" grpId="0" animBg="1"/>
      <p:bldP spid="1509380" grpId="0" autoUpdateAnimBg="0"/>
      <p:bldP spid="1509415" grpId="0" animBg="1"/>
      <p:bldP spid="1509416" grpId="0" animBg="1"/>
      <p:bldP spid="1509417" grpId="0" animBg="1"/>
      <p:bldP spid="1509419" grpId="0" animBg="1" autoUpdateAnimBg="0"/>
      <p:bldP spid="1509420" grpId="0" animBg="1" autoUpdateAnimBg="0"/>
      <p:bldP spid="1509421" grpId="0" animBg="1" autoUpdateAnimBg="0"/>
      <p:bldP spid="1509422" grpId="0" animBg="1" autoUpdateAnimBg="0"/>
      <p:bldP spid="1509423" grpId="0" animBg="1" autoUpdateAnimBg="0"/>
      <p:bldP spid="1509424" grpId="0" animBg="1" autoUpdateAnimBg="0"/>
      <p:bldP spid="1509425" grpId="0" animBg="1" autoUpdateAnimBg="0"/>
      <p:bldP spid="1509426"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4 Marcador de pie de página"/>
          <p:cNvSpPr>
            <a:spLocks noGrp="1"/>
          </p:cNvSpPr>
          <p:nvPr>
            <p:ph type="ftr" sz="quarter" idx="10"/>
          </p:nvPr>
        </p:nvSpPr>
        <p:spPr>
          <a:noFill/>
        </p:spPr>
        <p:txBody>
          <a:bodyPr/>
          <a:lstStyle/>
          <a:p>
            <a:pPr defTabSz="893763"/>
            <a:r>
              <a:rPr lang="es-ES" dirty="0" smtClean="0"/>
              <a:t>FFTI. Tema 6.Revisión de conceptos tecnológicos de las Sistemas Microinformáticos. </a:t>
            </a:r>
            <a:fld id="{B0CAD53D-C5A1-49DC-BB0D-6FC76C152CA3}" type="slidenum">
              <a:rPr lang="es-ES" smtClean="0"/>
              <a:pPr defTabSz="893763"/>
              <a:t>9</a:t>
            </a:fld>
            <a:endParaRPr lang="es-ES" dirty="0" smtClean="0"/>
          </a:p>
        </p:txBody>
      </p:sp>
      <p:sp>
        <p:nvSpPr>
          <p:cNvPr id="1509378" name="AutoShape 2"/>
          <p:cNvSpPr>
            <a:spLocks noChangeArrowheads="1"/>
          </p:cNvSpPr>
          <p:nvPr/>
        </p:nvSpPr>
        <p:spPr bwMode="auto">
          <a:xfrm>
            <a:off x="4410075" y="4676775"/>
            <a:ext cx="76200" cy="762000"/>
          </a:xfrm>
          <a:prstGeom prst="can">
            <a:avLst>
              <a:gd name="adj" fmla="val 75000"/>
            </a:avLst>
          </a:prstGeom>
          <a:gradFill rotWithShape="1">
            <a:gsLst>
              <a:gs pos="0">
                <a:srgbClr val="75765E"/>
              </a:gs>
              <a:gs pos="50000">
                <a:srgbClr val="FCFECC"/>
              </a:gs>
              <a:gs pos="100000">
                <a:srgbClr val="75765E"/>
              </a:gs>
            </a:gsLst>
            <a:lin ang="0" scaled="1"/>
          </a:gradFill>
          <a:ln w="12700">
            <a:noFill/>
            <a:round/>
            <a:headEnd type="none" w="sm" len="sm"/>
            <a:tailEnd type="none" w="sm" len="sm"/>
          </a:ln>
        </p:spPr>
        <p:txBody>
          <a:bodyPr wrap="none" anchor="ctr"/>
          <a:lstStyle/>
          <a:p>
            <a:endParaRPr lang="es-ES"/>
          </a:p>
        </p:txBody>
      </p:sp>
      <p:sp>
        <p:nvSpPr>
          <p:cNvPr id="1509379" name="Rectangle 3"/>
          <p:cNvSpPr>
            <a:spLocks noChangeArrowheads="1"/>
          </p:cNvSpPr>
          <p:nvPr/>
        </p:nvSpPr>
        <p:spPr bwMode="auto">
          <a:xfrm>
            <a:off x="2971800" y="4572000"/>
            <a:ext cx="1981200" cy="152400"/>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1509380" name="Rectangle 4"/>
          <p:cNvSpPr>
            <a:spLocks noGrp="1" noChangeArrowheads="1"/>
          </p:cNvSpPr>
          <p:nvPr>
            <p:ph type="title"/>
          </p:nvPr>
        </p:nvSpPr>
        <p:spPr/>
        <p:txBody>
          <a:bodyPr/>
          <a:lstStyle/>
          <a:p>
            <a:r>
              <a:rPr lang="es-ES_tradnl" dirty="0" smtClean="0"/>
              <a:t>Estructura del MOSFET de empobrecimiento (</a:t>
            </a:r>
            <a:r>
              <a:rPr lang="es-ES_tradnl" dirty="0" err="1" smtClean="0"/>
              <a:t>DpMOS</a:t>
            </a:r>
            <a:r>
              <a:rPr lang="es-ES_tradnl" dirty="0" smtClean="0"/>
              <a:t>) </a:t>
            </a:r>
          </a:p>
        </p:txBody>
      </p:sp>
      <p:grpSp>
        <p:nvGrpSpPr>
          <p:cNvPr id="2" name="Group 6"/>
          <p:cNvGrpSpPr>
            <a:grpSpLocks/>
          </p:cNvGrpSpPr>
          <p:nvPr/>
        </p:nvGrpSpPr>
        <p:grpSpPr bwMode="auto">
          <a:xfrm>
            <a:off x="2438400" y="2971800"/>
            <a:ext cx="3886200" cy="1371600"/>
            <a:chOff x="1344" y="2448"/>
            <a:chExt cx="2448" cy="864"/>
          </a:xfrm>
        </p:grpSpPr>
        <p:sp>
          <p:nvSpPr>
            <p:cNvPr id="26665" name="Rectangle 7"/>
            <p:cNvSpPr>
              <a:spLocks noChangeArrowheads="1"/>
            </p:cNvSpPr>
            <p:nvPr/>
          </p:nvSpPr>
          <p:spPr bwMode="auto">
            <a:xfrm>
              <a:off x="1344" y="2784"/>
              <a:ext cx="2448" cy="528"/>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p</a:t>
              </a:r>
            </a:p>
          </p:txBody>
        </p:sp>
        <p:sp>
          <p:nvSpPr>
            <p:cNvPr id="26666" name="Rectangle 8"/>
            <p:cNvSpPr>
              <a:spLocks noChangeArrowheads="1"/>
            </p:cNvSpPr>
            <p:nvPr/>
          </p:nvSpPr>
          <p:spPr bwMode="auto">
            <a:xfrm>
              <a:off x="1344"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6667" name="Rectangle 9"/>
            <p:cNvSpPr>
              <a:spLocks noChangeArrowheads="1"/>
            </p:cNvSpPr>
            <p:nvPr/>
          </p:nvSpPr>
          <p:spPr bwMode="auto">
            <a:xfrm>
              <a:off x="1488"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6668" name="Rectangle 10"/>
            <p:cNvSpPr>
              <a:spLocks noChangeArrowheads="1"/>
            </p:cNvSpPr>
            <p:nvPr/>
          </p:nvSpPr>
          <p:spPr bwMode="auto">
            <a:xfrm>
              <a:off x="2064" y="2544"/>
              <a:ext cx="1008"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6669" name="Rectangle 11"/>
            <p:cNvSpPr>
              <a:spLocks noChangeArrowheads="1"/>
            </p:cNvSpPr>
            <p:nvPr/>
          </p:nvSpPr>
          <p:spPr bwMode="auto">
            <a:xfrm>
              <a:off x="3072"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6670" name="Rectangle 12"/>
            <p:cNvSpPr>
              <a:spLocks noChangeArrowheads="1"/>
            </p:cNvSpPr>
            <p:nvPr/>
          </p:nvSpPr>
          <p:spPr bwMode="auto">
            <a:xfrm>
              <a:off x="3648"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6671" name="Rectangle 13"/>
            <p:cNvSpPr>
              <a:spLocks noChangeArrowheads="1"/>
            </p:cNvSpPr>
            <p:nvPr/>
          </p:nvSpPr>
          <p:spPr bwMode="auto">
            <a:xfrm>
              <a:off x="1584"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6672" name="Rectangle 14"/>
            <p:cNvSpPr>
              <a:spLocks noChangeArrowheads="1"/>
            </p:cNvSpPr>
            <p:nvPr/>
          </p:nvSpPr>
          <p:spPr bwMode="auto">
            <a:xfrm>
              <a:off x="1968" y="2496"/>
              <a:ext cx="1200" cy="48"/>
            </a:xfrm>
            <a:prstGeom prst="rect">
              <a:avLst/>
            </a:prstGeom>
            <a:solidFill>
              <a:srgbClr val="BC3864"/>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BC3864"/>
              </a:extrusionClr>
            </a:sp3d>
          </p:spPr>
          <p:txBody>
            <a:bodyPr wrap="none" anchor="ctr">
              <a:flatTx/>
            </a:bodyPr>
            <a:lstStyle/>
            <a:p>
              <a:endParaRPr lang="es-ES"/>
            </a:p>
          </p:txBody>
        </p:sp>
        <p:sp>
          <p:nvSpPr>
            <p:cNvPr id="26673" name="Rectangle 15"/>
            <p:cNvSpPr>
              <a:spLocks noChangeArrowheads="1"/>
            </p:cNvSpPr>
            <p:nvPr/>
          </p:nvSpPr>
          <p:spPr bwMode="auto">
            <a:xfrm>
              <a:off x="3168"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6674" name="Rectangle 16"/>
            <p:cNvSpPr>
              <a:spLocks noChangeArrowheads="1"/>
            </p:cNvSpPr>
            <p:nvPr/>
          </p:nvSpPr>
          <p:spPr bwMode="auto">
            <a:xfrm>
              <a:off x="2064" y="2448"/>
              <a:ext cx="1008"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grpSp>
      <p:grpSp>
        <p:nvGrpSpPr>
          <p:cNvPr id="3" name="Group 17"/>
          <p:cNvGrpSpPr>
            <a:grpSpLocks/>
          </p:cNvGrpSpPr>
          <p:nvPr/>
        </p:nvGrpSpPr>
        <p:grpSpPr bwMode="auto">
          <a:xfrm>
            <a:off x="2286000" y="3124200"/>
            <a:ext cx="3886200" cy="1371600"/>
            <a:chOff x="1344" y="2448"/>
            <a:chExt cx="2448" cy="864"/>
          </a:xfrm>
        </p:grpSpPr>
        <p:sp>
          <p:nvSpPr>
            <p:cNvPr id="26655" name="Rectangle 18"/>
            <p:cNvSpPr>
              <a:spLocks noChangeArrowheads="1"/>
            </p:cNvSpPr>
            <p:nvPr/>
          </p:nvSpPr>
          <p:spPr bwMode="auto">
            <a:xfrm>
              <a:off x="1344" y="2784"/>
              <a:ext cx="2448" cy="528"/>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p</a:t>
              </a:r>
            </a:p>
          </p:txBody>
        </p:sp>
        <p:sp>
          <p:nvSpPr>
            <p:cNvPr id="26656" name="Rectangle 19"/>
            <p:cNvSpPr>
              <a:spLocks noChangeArrowheads="1"/>
            </p:cNvSpPr>
            <p:nvPr/>
          </p:nvSpPr>
          <p:spPr bwMode="auto">
            <a:xfrm>
              <a:off x="1344"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6657" name="Rectangle 20"/>
            <p:cNvSpPr>
              <a:spLocks noChangeArrowheads="1"/>
            </p:cNvSpPr>
            <p:nvPr/>
          </p:nvSpPr>
          <p:spPr bwMode="auto">
            <a:xfrm>
              <a:off x="1488"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6658" name="Rectangle 21"/>
            <p:cNvSpPr>
              <a:spLocks noChangeArrowheads="1"/>
            </p:cNvSpPr>
            <p:nvPr/>
          </p:nvSpPr>
          <p:spPr bwMode="auto">
            <a:xfrm>
              <a:off x="2064" y="2544"/>
              <a:ext cx="1008"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6659" name="Rectangle 22"/>
            <p:cNvSpPr>
              <a:spLocks noChangeArrowheads="1"/>
            </p:cNvSpPr>
            <p:nvPr/>
          </p:nvSpPr>
          <p:spPr bwMode="auto">
            <a:xfrm>
              <a:off x="3072"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6660" name="Rectangle 23"/>
            <p:cNvSpPr>
              <a:spLocks noChangeArrowheads="1"/>
            </p:cNvSpPr>
            <p:nvPr/>
          </p:nvSpPr>
          <p:spPr bwMode="auto">
            <a:xfrm>
              <a:off x="3648"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6661" name="Rectangle 24"/>
            <p:cNvSpPr>
              <a:spLocks noChangeArrowheads="1"/>
            </p:cNvSpPr>
            <p:nvPr/>
          </p:nvSpPr>
          <p:spPr bwMode="auto">
            <a:xfrm>
              <a:off x="1584"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6662" name="Rectangle 25"/>
            <p:cNvSpPr>
              <a:spLocks noChangeArrowheads="1"/>
            </p:cNvSpPr>
            <p:nvPr/>
          </p:nvSpPr>
          <p:spPr bwMode="auto">
            <a:xfrm>
              <a:off x="1968" y="2496"/>
              <a:ext cx="1200" cy="48"/>
            </a:xfrm>
            <a:prstGeom prst="rect">
              <a:avLst/>
            </a:prstGeom>
            <a:solidFill>
              <a:srgbClr val="BC3864"/>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BC3864"/>
              </a:extrusionClr>
            </a:sp3d>
          </p:spPr>
          <p:txBody>
            <a:bodyPr wrap="none" anchor="ctr">
              <a:flatTx/>
            </a:bodyPr>
            <a:lstStyle/>
            <a:p>
              <a:endParaRPr lang="es-ES"/>
            </a:p>
          </p:txBody>
        </p:sp>
        <p:sp>
          <p:nvSpPr>
            <p:cNvPr id="26663" name="Rectangle 26"/>
            <p:cNvSpPr>
              <a:spLocks noChangeArrowheads="1"/>
            </p:cNvSpPr>
            <p:nvPr/>
          </p:nvSpPr>
          <p:spPr bwMode="auto">
            <a:xfrm>
              <a:off x="3168"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6664" name="Rectangle 27"/>
            <p:cNvSpPr>
              <a:spLocks noChangeArrowheads="1"/>
            </p:cNvSpPr>
            <p:nvPr/>
          </p:nvSpPr>
          <p:spPr bwMode="auto">
            <a:xfrm>
              <a:off x="2064" y="2448"/>
              <a:ext cx="1008"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grpSp>
      <p:grpSp>
        <p:nvGrpSpPr>
          <p:cNvPr id="4" name="Group 28"/>
          <p:cNvGrpSpPr>
            <a:grpSpLocks/>
          </p:cNvGrpSpPr>
          <p:nvPr/>
        </p:nvGrpSpPr>
        <p:grpSpPr bwMode="auto">
          <a:xfrm>
            <a:off x="2209800" y="3200400"/>
            <a:ext cx="3886200" cy="1371600"/>
            <a:chOff x="1344" y="2448"/>
            <a:chExt cx="2448" cy="864"/>
          </a:xfrm>
        </p:grpSpPr>
        <p:sp>
          <p:nvSpPr>
            <p:cNvPr id="26645" name="Rectangle 29"/>
            <p:cNvSpPr>
              <a:spLocks noChangeArrowheads="1"/>
            </p:cNvSpPr>
            <p:nvPr/>
          </p:nvSpPr>
          <p:spPr bwMode="auto">
            <a:xfrm>
              <a:off x="1344" y="2784"/>
              <a:ext cx="2448" cy="528"/>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p</a:t>
              </a:r>
            </a:p>
          </p:txBody>
        </p:sp>
        <p:sp>
          <p:nvSpPr>
            <p:cNvPr id="26646" name="Rectangle 30"/>
            <p:cNvSpPr>
              <a:spLocks noChangeArrowheads="1"/>
            </p:cNvSpPr>
            <p:nvPr/>
          </p:nvSpPr>
          <p:spPr bwMode="auto">
            <a:xfrm>
              <a:off x="1344"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6647" name="Rectangle 31"/>
            <p:cNvSpPr>
              <a:spLocks noChangeArrowheads="1"/>
            </p:cNvSpPr>
            <p:nvPr/>
          </p:nvSpPr>
          <p:spPr bwMode="auto">
            <a:xfrm>
              <a:off x="1488"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6648" name="Rectangle 32"/>
            <p:cNvSpPr>
              <a:spLocks noChangeArrowheads="1"/>
            </p:cNvSpPr>
            <p:nvPr/>
          </p:nvSpPr>
          <p:spPr bwMode="auto">
            <a:xfrm>
              <a:off x="2064" y="2544"/>
              <a:ext cx="1008"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6649" name="Rectangle 33"/>
            <p:cNvSpPr>
              <a:spLocks noChangeArrowheads="1"/>
            </p:cNvSpPr>
            <p:nvPr/>
          </p:nvSpPr>
          <p:spPr bwMode="auto">
            <a:xfrm>
              <a:off x="3072" y="2544"/>
              <a:ext cx="576" cy="240"/>
            </a:xfrm>
            <a:prstGeom prst="rect">
              <a:avLst/>
            </a:prstGeom>
            <a:solidFill>
              <a:srgbClr val="FFCC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66"/>
              </a:extrusionClr>
            </a:sp3d>
          </p:spPr>
          <p:txBody>
            <a:bodyPr wrap="none" anchor="ctr">
              <a:flatTx/>
            </a:bodyPr>
            <a:lstStyle/>
            <a:p>
              <a:pPr algn="ctr">
                <a:spcBef>
                  <a:spcPct val="0"/>
                </a:spcBef>
                <a:spcAft>
                  <a:spcPct val="0"/>
                </a:spcAft>
                <a:buClrTx/>
                <a:buSzTx/>
                <a:buFontTx/>
                <a:buNone/>
              </a:pPr>
              <a:r>
                <a:rPr lang="es-ES_tradnl" sz="2400" b="0">
                  <a:solidFill>
                    <a:schemeClr val="tx1"/>
                  </a:solidFill>
                  <a:latin typeface="Arial" charset="0"/>
                </a:rPr>
                <a:t>n</a:t>
              </a:r>
              <a:r>
                <a:rPr lang="es-ES_tradnl" sz="2400" b="0" baseline="30000">
                  <a:solidFill>
                    <a:schemeClr val="tx1"/>
                  </a:solidFill>
                  <a:latin typeface="Arial" charset="0"/>
                </a:rPr>
                <a:t>+</a:t>
              </a:r>
            </a:p>
          </p:txBody>
        </p:sp>
        <p:sp>
          <p:nvSpPr>
            <p:cNvPr id="26650" name="Rectangle 34"/>
            <p:cNvSpPr>
              <a:spLocks noChangeArrowheads="1"/>
            </p:cNvSpPr>
            <p:nvPr/>
          </p:nvSpPr>
          <p:spPr bwMode="auto">
            <a:xfrm>
              <a:off x="3648" y="2544"/>
              <a:ext cx="144" cy="240"/>
            </a:xfrm>
            <a:prstGeom prst="rect">
              <a:avLst/>
            </a:prstGeom>
            <a:solidFill>
              <a:srgbClr val="FFFF6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es-ES"/>
            </a:p>
          </p:txBody>
        </p:sp>
        <p:sp>
          <p:nvSpPr>
            <p:cNvPr id="26651" name="Rectangle 35"/>
            <p:cNvSpPr>
              <a:spLocks noChangeArrowheads="1"/>
            </p:cNvSpPr>
            <p:nvPr/>
          </p:nvSpPr>
          <p:spPr bwMode="auto">
            <a:xfrm>
              <a:off x="1584"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6652" name="Rectangle 36"/>
            <p:cNvSpPr>
              <a:spLocks noChangeArrowheads="1"/>
            </p:cNvSpPr>
            <p:nvPr/>
          </p:nvSpPr>
          <p:spPr bwMode="auto">
            <a:xfrm>
              <a:off x="1968" y="2496"/>
              <a:ext cx="1200" cy="48"/>
            </a:xfrm>
            <a:prstGeom prst="rect">
              <a:avLst/>
            </a:prstGeom>
            <a:solidFill>
              <a:srgbClr val="BC3864"/>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BC3864"/>
              </a:extrusionClr>
            </a:sp3d>
          </p:spPr>
          <p:txBody>
            <a:bodyPr wrap="none" anchor="ctr">
              <a:flatTx/>
            </a:bodyPr>
            <a:lstStyle/>
            <a:p>
              <a:endParaRPr lang="es-ES"/>
            </a:p>
          </p:txBody>
        </p:sp>
        <p:sp>
          <p:nvSpPr>
            <p:cNvPr id="26653" name="Rectangle 37"/>
            <p:cNvSpPr>
              <a:spLocks noChangeArrowheads="1"/>
            </p:cNvSpPr>
            <p:nvPr/>
          </p:nvSpPr>
          <p:spPr bwMode="auto">
            <a:xfrm>
              <a:off x="3168" y="2496"/>
              <a:ext cx="384"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sp>
          <p:nvSpPr>
            <p:cNvPr id="26654" name="Rectangle 38"/>
            <p:cNvSpPr>
              <a:spLocks noChangeArrowheads="1"/>
            </p:cNvSpPr>
            <p:nvPr/>
          </p:nvSpPr>
          <p:spPr bwMode="auto">
            <a:xfrm>
              <a:off x="2064" y="2448"/>
              <a:ext cx="1008" cy="48"/>
            </a:xfrm>
            <a:prstGeom prst="rect">
              <a:avLst/>
            </a:prstGeom>
            <a:solidFill>
              <a:srgbClr val="EAEAE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EAEAEA"/>
              </a:extrusionClr>
            </a:sp3d>
          </p:spPr>
          <p:txBody>
            <a:bodyPr wrap="none" anchor="ctr">
              <a:flatTx/>
            </a:bodyPr>
            <a:lstStyle/>
            <a:p>
              <a:endParaRPr lang="es-ES"/>
            </a:p>
          </p:txBody>
        </p:sp>
      </p:grpSp>
      <p:sp>
        <p:nvSpPr>
          <p:cNvPr id="1509415" name="AutoShape 39"/>
          <p:cNvSpPr>
            <a:spLocks noChangeArrowheads="1"/>
          </p:cNvSpPr>
          <p:nvPr/>
        </p:nvSpPr>
        <p:spPr bwMode="auto">
          <a:xfrm>
            <a:off x="2971800" y="2362200"/>
            <a:ext cx="76200" cy="762000"/>
          </a:xfrm>
          <a:prstGeom prst="can">
            <a:avLst>
              <a:gd name="adj" fmla="val 75000"/>
            </a:avLst>
          </a:prstGeom>
          <a:gradFill rotWithShape="1">
            <a:gsLst>
              <a:gs pos="0">
                <a:srgbClr val="75765E"/>
              </a:gs>
              <a:gs pos="50000">
                <a:srgbClr val="FCFECC"/>
              </a:gs>
              <a:gs pos="100000">
                <a:srgbClr val="75765E"/>
              </a:gs>
            </a:gsLst>
            <a:lin ang="0" scaled="1"/>
          </a:gradFill>
          <a:ln w="12700">
            <a:noFill/>
            <a:round/>
            <a:headEnd type="none" w="sm" len="sm"/>
            <a:tailEnd type="none" w="sm" len="sm"/>
          </a:ln>
        </p:spPr>
        <p:txBody>
          <a:bodyPr wrap="none" anchor="ctr"/>
          <a:lstStyle/>
          <a:p>
            <a:endParaRPr lang="es-ES"/>
          </a:p>
        </p:txBody>
      </p:sp>
      <p:sp>
        <p:nvSpPr>
          <p:cNvPr id="1509416" name="AutoShape 40"/>
          <p:cNvSpPr>
            <a:spLocks noChangeArrowheads="1"/>
          </p:cNvSpPr>
          <p:nvPr/>
        </p:nvSpPr>
        <p:spPr bwMode="auto">
          <a:xfrm>
            <a:off x="4191000" y="2286000"/>
            <a:ext cx="76200" cy="762000"/>
          </a:xfrm>
          <a:prstGeom prst="can">
            <a:avLst>
              <a:gd name="adj" fmla="val 75000"/>
            </a:avLst>
          </a:prstGeom>
          <a:gradFill rotWithShape="1">
            <a:gsLst>
              <a:gs pos="0">
                <a:srgbClr val="75765E"/>
              </a:gs>
              <a:gs pos="50000">
                <a:srgbClr val="FCFECC"/>
              </a:gs>
              <a:gs pos="100000">
                <a:srgbClr val="75765E"/>
              </a:gs>
            </a:gsLst>
            <a:lin ang="0" scaled="1"/>
          </a:gradFill>
          <a:ln w="12700">
            <a:noFill/>
            <a:round/>
            <a:headEnd type="none" w="sm" len="sm"/>
            <a:tailEnd type="none" w="sm" len="sm"/>
          </a:ln>
        </p:spPr>
        <p:txBody>
          <a:bodyPr wrap="none" anchor="ctr"/>
          <a:lstStyle/>
          <a:p>
            <a:endParaRPr lang="es-ES"/>
          </a:p>
        </p:txBody>
      </p:sp>
      <p:sp>
        <p:nvSpPr>
          <p:cNvPr id="1509417" name="AutoShape 41"/>
          <p:cNvSpPr>
            <a:spLocks noChangeArrowheads="1"/>
          </p:cNvSpPr>
          <p:nvPr/>
        </p:nvSpPr>
        <p:spPr bwMode="auto">
          <a:xfrm>
            <a:off x="5562600" y="2362200"/>
            <a:ext cx="76200" cy="762000"/>
          </a:xfrm>
          <a:prstGeom prst="can">
            <a:avLst>
              <a:gd name="adj" fmla="val 75000"/>
            </a:avLst>
          </a:prstGeom>
          <a:gradFill rotWithShape="1">
            <a:gsLst>
              <a:gs pos="0">
                <a:srgbClr val="75765E"/>
              </a:gs>
              <a:gs pos="50000">
                <a:srgbClr val="FCFECC"/>
              </a:gs>
              <a:gs pos="100000">
                <a:srgbClr val="75765E"/>
              </a:gs>
            </a:gsLst>
            <a:lin ang="0" scaled="1"/>
          </a:gradFill>
          <a:ln w="12700">
            <a:noFill/>
            <a:round/>
            <a:headEnd type="none" w="sm" len="sm"/>
            <a:tailEnd type="none" w="sm" len="sm"/>
          </a:ln>
        </p:spPr>
        <p:txBody>
          <a:bodyPr wrap="none" anchor="ctr"/>
          <a:lstStyle/>
          <a:p>
            <a:endParaRPr lang="es-ES"/>
          </a:p>
        </p:txBody>
      </p:sp>
      <p:sp>
        <p:nvSpPr>
          <p:cNvPr id="1509419" name="AutoShape 43"/>
          <p:cNvSpPr>
            <a:spLocks noChangeArrowheads="1"/>
          </p:cNvSpPr>
          <p:nvPr/>
        </p:nvSpPr>
        <p:spPr bwMode="auto">
          <a:xfrm>
            <a:off x="304800" y="3429000"/>
            <a:ext cx="1676400" cy="838200"/>
          </a:xfrm>
          <a:prstGeom prst="wedgeRectCallout">
            <a:avLst>
              <a:gd name="adj1" fmla="val 91005"/>
              <a:gd name="adj2" fmla="val -37880"/>
            </a:avLst>
          </a:prstGeom>
          <a:solidFill>
            <a:srgbClr val="CCFFCC"/>
          </a:solidFill>
          <a:ln w="12700">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Fuente (“source”)</a:t>
            </a:r>
          </a:p>
        </p:txBody>
      </p:sp>
      <p:sp>
        <p:nvSpPr>
          <p:cNvPr id="1509420" name="AutoShape 44"/>
          <p:cNvSpPr>
            <a:spLocks noChangeArrowheads="1"/>
          </p:cNvSpPr>
          <p:nvPr/>
        </p:nvSpPr>
        <p:spPr bwMode="auto">
          <a:xfrm>
            <a:off x="6929438" y="3136900"/>
            <a:ext cx="1676400" cy="838200"/>
          </a:xfrm>
          <a:prstGeom prst="wedgeRectCallout">
            <a:avLst>
              <a:gd name="adj1" fmla="val -126991"/>
              <a:gd name="adj2" fmla="val -759"/>
            </a:avLst>
          </a:prstGeom>
          <a:solidFill>
            <a:srgbClr val="CCFFCC"/>
          </a:solidFill>
          <a:ln w="12700" algn="ctr">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Drenador (“drain”)</a:t>
            </a:r>
          </a:p>
        </p:txBody>
      </p:sp>
      <p:sp>
        <p:nvSpPr>
          <p:cNvPr id="1509421" name="AutoShape 45"/>
          <p:cNvSpPr>
            <a:spLocks noChangeArrowheads="1"/>
          </p:cNvSpPr>
          <p:nvPr/>
        </p:nvSpPr>
        <p:spPr bwMode="auto">
          <a:xfrm>
            <a:off x="6324600" y="1447800"/>
            <a:ext cx="2133600" cy="838200"/>
          </a:xfrm>
          <a:prstGeom prst="wedgeRectCallout">
            <a:avLst>
              <a:gd name="adj1" fmla="val -132440"/>
              <a:gd name="adj2" fmla="val 139583"/>
            </a:avLst>
          </a:prstGeom>
          <a:solidFill>
            <a:srgbClr val="CCFFCC"/>
          </a:solidFill>
          <a:ln w="12700" algn="ctr">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Puerta (“gate”)</a:t>
            </a:r>
          </a:p>
        </p:txBody>
      </p:sp>
      <p:sp>
        <p:nvSpPr>
          <p:cNvPr id="1509423" name="AutoShape 47"/>
          <p:cNvSpPr>
            <a:spLocks noChangeArrowheads="1"/>
          </p:cNvSpPr>
          <p:nvPr/>
        </p:nvSpPr>
        <p:spPr bwMode="auto">
          <a:xfrm>
            <a:off x="2286000" y="1600200"/>
            <a:ext cx="1752600" cy="457200"/>
          </a:xfrm>
          <a:prstGeom prst="wedgeRectCallout">
            <a:avLst>
              <a:gd name="adj1" fmla="val 47282"/>
              <a:gd name="adj2" fmla="val 243056"/>
            </a:avLst>
          </a:prstGeom>
          <a:solidFill>
            <a:srgbClr val="FFCCCC"/>
          </a:solidFill>
          <a:ln w="12700">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Aluminio</a:t>
            </a:r>
            <a:endParaRPr lang="es-ES_tradnl" sz="2400" b="0" baseline="-25000">
              <a:solidFill>
                <a:schemeClr val="tx1"/>
              </a:solidFill>
              <a:latin typeface="Arial" charset="0"/>
            </a:endParaRPr>
          </a:p>
        </p:txBody>
      </p:sp>
      <p:sp>
        <p:nvSpPr>
          <p:cNvPr id="1509424" name="AutoShape 48"/>
          <p:cNvSpPr>
            <a:spLocks noChangeArrowheads="1"/>
          </p:cNvSpPr>
          <p:nvPr/>
        </p:nvSpPr>
        <p:spPr bwMode="auto">
          <a:xfrm>
            <a:off x="304800" y="1828800"/>
            <a:ext cx="1752600" cy="457200"/>
          </a:xfrm>
          <a:prstGeom prst="wedgeRectCallout">
            <a:avLst>
              <a:gd name="adj1" fmla="val 100273"/>
              <a:gd name="adj2" fmla="val 135417"/>
            </a:avLst>
          </a:prstGeom>
          <a:solidFill>
            <a:srgbClr val="FFCCCC"/>
          </a:solidFill>
          <a:ln w="12700">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Terminal</a:t>
            </a:r>
            <a:endParaRPr lang="es-ES_tradnl" sz="2400" b="0" baseline="-25000">
              <a:solidFill>
                <a:schemeClr val="tx1"/>
              </a:solidFill>
              <a:latin typeface="Arial" charset="0"/>
            </a:endParaRPr>
          </a:p>
        </p:txBody>
      </p:sp>
      <p:sp>
        <p:nvSpPr>
          <p:cNvPr id="1509425" name="AutoShape 49"/>
          <p:cNvSpPr>
            <a:spLocks noChangeArrowheads="1"/>
          </p:cNvSpPr>
          <p:nvPr/>
        </p:nvSpPr>
        <p:spPr bwMode="auto">
          <a:xfrm>
            <a:off x="4800600" y="5105400"/>
            <a:ext cx="1676400" cy="838200"/>
          </a:xfrm>
          <a:prstGeom prst="wedgeRectCallout">
            <a:avLst>
              <a:gd name="adj1" fmla="val -22157"/>
              <a:gd name="adj2" fmla="val -156630"/>
            </a:avLst>
          </a:prstGeom>
          <a:solidFill>
            <a:srgbClr val="CCFFCC"/>
          </a:solidFill>
          <a:ln w="12700" algn="ctr">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Sustrato (“body”)</a:t>
            </a:r>
          </a:p>
        </p:txBody>
      </p:sp>
      <p:sp>
        <p:nvSpPr>
          <p:cNvPr id="1509426" name="AutoShape 50"/>
          <p:cNvSpPr>
            <a:spLocks noChangeArrowheads="1"/>
          </p:cNvSpPr>
          <p:nvPr/>
        </p:nvSpPr>
        <p:spPr bwMode="auto">
          <a:xfrm>
            <a:off x="6850063" y="4248150"/>
            <a:ext cx="2003425" cy="838200"/>
          </a:xfrm>
          <a:prstGeom prst="wedgeRectCallout">
            <a:avLst>
              <a:gd name="adj1" fmla="val -165213"/>
              <a:gd name="adj2" fmla="val -126324"/>
            </a:avLst>
          </a:prstGeom>
          <a:solidFill>
            <a:srgbClr val="CCFFCC"/>
          </a:solidFill>
          <a:ln w="12700" algn="ctr">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Canal (“Channel”)</a:t>
            </a:r>
          </a:p>
        </p:txBody>
      </p:sp>
      <p:sp>
        <p:nvSpPr>
          <p:cNvPr id="26643" name="50 Rectángulo"/>
          <p:cNvSpPr>
            <a:spLocks noChangeArrowheads="1"/>
          </p:cNvSpPr>
          <p:nvPr/>
        </p:nvSpPr>
        <p:spPr bwMode="auto">
          <a:xfrm>
            <a:off x="3352800" y="3352800"/>
            <a:ext cx="1600200" cy="152400"/>
          </a:xfrm>
          <a:prstGeom prst="rect">
            <a:avLst/>
          </a:prstGeom>
          <a:solidFill>
            <a:srgbClr val="CC9900"/>
          </a:solidFill>
          <a:ln w="9525" algn="ctr">
            <a:noFill/>
            <a:round/>
            <a:headEnd/>
            <a:tailEnd/>
          </a:ln>
        </p:spPr>
        <p:txBody>
          <a:bodyPr/>
          <a:lstStyle/>
          <a:p>
            <a:pPr marL="334963" indent="-334963" defTabSz="893763"/>
            <a:endParaRPr lang="es-ES"/>
          </a:p>
        </p:txBody>
      </p:sp>
      <p:sp>
        <p:nvSpPr>
          <p:cNvPr id="1509422" name="AutoShape 46"/>
          <p:cNvSpPr>
            <a:spLocks noChangeArrowheads="1"/>
          </p:cNvSpPr>
          <p:nvPr/>
        </p:nvSpPr>
        <p:spPr bwMode="auto">
          <a:xfrm>
            <a:off x="769938" y="5210175"/>
            <a:ext cx="2659062" cy="928688"/>
          </a:xfrm>
          <a:prstGeom prst="wedgeRectCallout">
            <a:avLst>
              <a:gd name="adj1" fmla="val 66477"/>
              <a:gd name="adj2" fmla="val -253079"/>
            </a:avLst>
          </a:prstGeom>
          <a:solidFill>
            <a:srgbClr val="FFCCCC"/>
          </a:solidFill>
          <a:ln w="12700">
            <a:noFill/>
            <a:miter lim="800000"/>
            <a:headEnd type="none" w="sm" len="sm"/>
            <a:tailEnd type="none" w="sm" len="sm"/>
          </a:ln>
          <a:effectLst>
            <a:outerShdw dist="107763" dir="2700000" algn="ctr" rotWithShape="0">
              <a:schemeClr val="bg2">
                <a:alpha val="50000"/>
              </a:schemeClr>
            </a:outerShdw>
          </a:effectLst>
        </p:spPr>
        <p:txBody>
          <a:bodyPr/>
          <a:lstStyle/>
          <a:p>
            <a:pPr algn="ctr">
              <a:spcBef>
                <a:spcPct val="0"/>
              </a:spcBef>
              <a:spcAft>
                <a:spcPct val="0"/>
              </a:spcAft>
              <a:buClrTx/>
              <a:buSzTx/>
              <a:buFontTx/>
              <a:buNone/>
              <a:defRPr/>
            </a:pPr>
            <a:r>
              <a:rPr lang="es-ES_tradnl" sz="2400" b="0">
                <a:solidFill>
                  <a:schemeClr val="tx1"/>
                </a:solidFill>
                <a:latin typeface="Arial" charset="0"/>
              </a:rPr>
              <a:t>Dielectrico</a:t>
            </a:r>
          </a:p>
          <a:p>
            <a:pPr algn="ctr">
              <a:spcBef>
                <a:spcPct val="0"/>
              </a:spcBef>
              <a:spcAft>
                <a:spcPct val="0"/>
              </a:spcAft>
              <a:buClrTx/>
              <a:buSzTx/>
              <a:buFontTx/>
              <a:buNone/>
              <a:defRPr/>
            </a:pPr>
            <a:r>
              <a:rPr lang="es-ES_tradnl" sz="2400" b="0">
                <a:solidFill>
                  <a:schemeClr val="tx1"/>
                </a:solidFill>
                <a:latin typeface="Arial" charset="0"/>
              </a:rPr>
              <a:t>(SiO</a:t>
            </a:r>
            <a:r>
              <a:rPr lang="es-ES_tradnl" sz="2400" b="0" baseline="-25000">
                <a:solidFill>
                  <a:schemeClr val="tx1"/>
                </a:solidFill>
                <a:latin typeface="Arial" charset="0"/>
              </a:rPr>
              <a:t>2)</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09380"/>
                                        </p:tgtEl>
                                        <p:attrNameLst>
                                          <p:attrName>style.visibility</p:attrName>
                                        </p:attrNameLst>
                                      </p:cBhvr>
                                      <p:to>
                                        <p:strVal val="visible"/>
                                      </p:to>
                                    </p:set>
                                    <p:animEffect transition="in" filter="wipe(left)">
                                      <p:cBhvr>
                                        <p:cTn id="7" dur="500"/>
                                        <p:tgtEl>
                                          <p:spTgt spid="1509380"/>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499"/>
                                          </p:stCondLst>
                                        </p:cTn>
                                        <p:tgtEl>
                                          <p:spTgt spid="3"/>
                                        </p:tgtEl>
                                        <p:attrNameLst>
                                          <p:attrName>style.visibility</p:attrName>
                                        </p:attrNameLst>
                                      </p:cBhvr>
                                      <p:to>
                                        <p:strVal val="visible"/>
                                      </p:to>
                                    </p:set>
                                  </p:childTnLst>
                                </p:cTn>
                              </p:par>
                            </p:childTnLst>
                          </p:cTn>
                        </p:par>
                        <p:par>
                          <p:cTn id="14" fill="hold">
                            <p:stCondLst>
                              <p:cond delay="1500"/>
                            </p:stCondLst>
                            <p:childTnLst>
                              <p:par>
                                <p:cTn id="15" presetID="1" presetClass="entr" presetSubtype="0" fill="hold" nodeType="afterEffect">
                                  <p:stCondLst>
                                    <p:cond delay="0"/>
                                  </p:stCondLst>
                                  <p:childTnLst>
                                    <p:set>
                                      <p:cBhvr>
                                        <p:cTn id="16" dur="1" fill="hold">
                                          <p:stCondLst>
                                            <p:cond delay="499"/>
                                          </p:stCondLst>
                                        </p:cTn>
                                        <p:tgtEl>
                                          <p:spTgt spid="2"/>
                                        </p:tgtEl>
                                        <p:attrNameLst>
                                          <p:attrName>style.visibility</p:attrName>
                                        </p:attrNameLst>
                                      </p:cBhvr>
                                      <p:to>
                                        <p:strVal val="visible"/>
                                      </p:to>
                                    </p:set>
                                  </p:childTnLst>
                                </p:cTn>
                              </p:par>
                            </p:childTnLst>
                          </p:cTn>
                        </p:par>
                        <p:par>
                          <p:cTn id="17" fill="hold">
                            <p:stCondLst>
                              <p:cond delay="2000"/>
                            </p:stCondLst>
                            <p:childTnLst>
                              <p:par>
                                <p:cTn id="18" presetID="22" presetClass="entr" presetSubtype="4" fill="hold" grpId="0" nodeType="afterEffect">
                                  <p:stCondLst>
                                    <p:cond delay="0"/>
                                  </p:stCondLst>
                                  <p:childTnLst>
                                    <p:set>
                                      <p:cBhvr>
                                        <p:cTn id="19" dur="1" fill="hold">
                                          <p:stCondLst>
                                            <p:cond delay="0"/>
                                          </p:stCondLst>
                                        </p:cTn>
                                        <p:tgtEl>
                                          <p:spTgt spid="1509415"/>
                                        </p:tgtEl>
                                        <p:attrNameLst>
                                          <p:attrName>style.visibility</p:attrName>
                                        </p:attrNameLst>
                                      </p:cBhvr>
                                      <p:to>
                                        <p:strVal val="visible"/>
                                      </p:to>
                                    </p:set>
                                    <p:animEffect transition="in" filter="wipe(down)">
                                      <p:cBhvr>
                                        <p:cTn id="20" dur="500"/>
                                        <p:tgtEl>
                                          <p:spTgt spid="1509415"/>
                                        </p:tgtEl>
                                      </p:cBhvr>
                                    </p:animEffect>
                                  </p:childTnLst>
                                </p:cTn>
                              </p:par>
                            </p:childTnLst>
                          </p:cTn>
                        </p:par>
                        <p:par>
                          <p:cTn id="21" fill="hold">
                            <p:stCondLst>
                              <p:cond delay="2500"/>
                            </p:stCondLst>
                            <p:childTnLst>
                              <p:par>
                                <p:cTn id="22" presetID="22" presetClass="entr" presetSubtype="4" fill="hold" grpId="0" nodeType="afterEffect">
                                  <p:stCondLst>
                                    <p:cond delay="0"/>
                                  </p:stCondLst>
                                  <p:childTnLst>
                                    <p:set>
                                      <p:cBhvr>
                                        <p:cTn id="23" dur="1" fill="hold">
                                          <p:stCondLst>
                                            <p:cond delay="0"/>
                                          </p:stCondLst>
                                        </p:cTn>
                                        <p:tgtEl>
                                          <p:spTgt spid="1509416"/>
                                        </p:tgtEl>
                                        <p:attrNameLst>
                                          <p:attrName>style.visibility</p:attrName>
                                        </p:attrNameLst>
                                      </p:cBhvr>
                                      <p:to>
                                        <p:strVal val="visible"/>
                                      </p:to>
                                    </p:set>
                                    <p:animEffect transition="in" filter="wipe(down)">
                                      <p:cBhvr>
                                        <p:cTn id="24" dur="500"/>
                                        <p:tgtEl>
                                          <p:spTgt spid="1509416"/>
                                        </p:tgtEl>
                                      </p:cBhvr>
                                    </p:animEffect>
                                  </p:childTnLst>
                                </p:cTn>
                              </p:par>
                            </p:childTnLst>
                          </p:cTn>
                        </p:par>
                        <p:par>
                          <p:cTn id="25" fill="hold">
                            <p:stCondLst>
                              <p:cond delay="3000"/>
                            </p:stCondLst>
                            <p:childTnLst>
                              <p:par>
                                <p:cTn id="26" presetID="22" presetClass="entr" presetSubtype="4" fill="hold" grpId="0" nodeType="afterEffect">
                                  <p:stCondLst>
                                    <p:cond delay="0"/>
                                  </p:stCondLst>
                                  <p:childTnLst>
                                    <p:set>
                                      <p:cBhvr>
                                        <p:cTn id="27" dur="1" fill="hold">
                                          <p:stCondLst>
                                            <p:cond delay="0"/>
                                          </p:stCondLst>
                                        </p:cTn>
                                        <p:tgtEl>
                                          <p:spTgt spid="1509417"/>
                                        </p:tgtEl>
                                        <p:attrNameLst>
                                          <p:attrName>style.visibility</p:attrName>
                                        </p:attrNameLst>
                                      </p:cBhvr>
                                      <p:to>
                                        <p:strVal val="visible"/>
                                      </p:to>
                                    </p:set>
                                    <p:animEffect transition="in" filter="wipe(down)">
                                      <p:cBhvr>
                                        <p:cTn id="28" dur="500"/>
                                        <p:tgtEl>
                                          <p:spTgt spid="1509417"/>
                                        </p:tgtEl>
                                      </p:cBhvr>
                                    </p:animEffect>
                                  </p:childTnLst>
                                </p:cTn>
                              </p:par>
                            </p:childTnLst>
                          </p:cTn>
                        </p:par>
                        <p:par>
                          <p:cTn id="29" fill="hold">
                            <p:stCondLst>
                              <p:cond delay="3500"/>
                            </p:stCondLst>
                            <p:childTnLst>
                              <p:par>
                                <p:cTn id="30" presetID="22" presetClass="entr" presetSubtype="1" fill="hold" grpId="0" nodeType="afterEffect">
                                  <p:stCondLst>
                                    <p:cond delay="0"/>
                                  </p:stCondLst>
                                  <p:childTnLst>
                                    <p:set>
                                      <p:cBhvr>
                                        <p:cTn id="31" dur="1" fill="hold">
                                          <p:stCondLst>
                                            <p:cond delay="0"/>
                                          </p:stCondLst>
                                        </p:cTn>
                                        <p:tgtEl>
                                          <p:spTgt spid="1509379"/>
                                        </p:tgtEl>
                                        <p:attrNameLst>
                                          <p:attrName>style.visibility</p:attrName>
                                        </p:attrNameLst>
                                      </p:cBhvr>
                                      <p:to>
                                        <p:strVal val="visible"/>
                                      </p:to>
                                    </p:set>
                                    <p:animEffect transition="in" filter="wipe(up)">
                                      <p:cBhvr>
                                        <p:cTn id="32" dur="500"/>
                                        <p:tgtEl>
                                          <p:spTgt spid="1509379"/>
                                        </p:tgtEl>
                                      </p:cBhvr>
                                    </p:animEffect>
                                  </p:childTnLst>
                                </p:cTn>
                              </p:par>
                            </p:childTnLst>
                          </p:cTn>
                        </p:par>
                        <p:par>
                          <p:cTn id="33" fill="hold">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1509378"/>
                                        </p:tgtEl>
                                        <p:attrNameLst>
                                          <p:attrName>style.visibility</p:attrName>
                                        </p:attrNameLst>
                                      </p:cBhvr>
                                      <p:to>
                                        <p:strVal val="visible"/>
                                      </p:to>
                                    </p:set>
                                    <p:animEffect transition="in" filter="wipe(up)">
                                      <p:cBhvr>
                                        <p:cTn id="36" dur="500"/>
                                        <p:tgtEl>
                                          <p:spTgt spid="150937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509424"/>
                                        </p:tgtEl>
                                        <p:attrNameLst>
                                          <p:attrName>style.visibility</p:attrName>
                                        </p:attrNameLst>
                                      </p:cBhvr>
                                      <p:to>
                                        <p:strVal val="visible"/>
                                      </p:to>
                                    </p:set>
                                    <p:animEffect transition="in" filter="wipe(up)">
                                      <p:cBhvr>
                                        <p:cTn id="41" dur="500"/>
                                        <p:tgtEl>
                                          <p:spTgt spid="1509424"/>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1509423"/>
                                        </p:tgtEl>
                                        <p:attrNameLst>
                                          <p:attrName>style.visibility</p:attrName>
                                        </p:attrNameLst>
                                      </p:cBhvr>
                                      <p:to>
                                        <p:strVal val="visible"/>
                                      </p:to>
                                    </p:set>
                                    <p:animEffect transition="in" filter="wipe(up)">
                                      <p:cBhvr>
                                        <p:cTn id="46" dur="500"/>
                                        <p:tgtEl>
                                          <p:spTgt spid="150942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1509422"/>
                                        </p:tgtEl>
                                        <p:attrNameLst>
                                          <p:attrName>style.visibility</p:attrName>
                                        </p:attrNameLst>
                                      </p:cBhvr>
                                      <p:to>
                                        <p:strVal val="visible"/>
                                      </p:to>
                                    </p:set>
                                    <p:animEffect transition="in" filter="wipe(down)">
                                      <p:cBhvr>
                                        <p:cTn id="51" dur="500"/>
                                        <p:tgtEl>
                                          <p:spTgt spid="150942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509419"/>
                                        </p:tgtEl>
                                        <p:attrNameLst>
                                          <p:attrName>style.visibility</p:attrName>
                                        </p:attrNameLst>
                                      </p:cBhvr>
                                      <p:to>
                                        <p:strVal val="visible"/>
                                      </p:to>
                                    </p:set>
                                    <p:animEffect transition="in" filter="wipe(left)">
                                      <p:cBhvr>
                                        <p:cTn id="56" dur="500"/>
                                        <p:tgtEl>
                                          <p:spTgt spid="1509419"/>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1509421"/>
                                        </p:tgtEl>
                                        <p:attrNameLst>
                                          <p:attrName>style.visibility</p:attrName>
                                        </p:attrNameLst>
                                      </p:cBhvr>
                                      <p:to>
                                        <p:strVal val="visible"/>
                                      </p:to>
                                    </p:set>
                                    <p:animEffect transition="in" filter="wipe(up)">
                                      <p:cBhvr>
                                        <p:cTn id="61" dur="500"/>
                                        <p:tgtEl>
                                          <p:spTgt spid="1509421"/>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509420"/>
                                        </p:tgtEl>
                                        <p:attrNameLst>
                                          <p:attrName>style.visibility</p:attrName>
                                        </p:attrNameLst>
                                      </p:cBhvr>
                                      <p:to>
                                        <p:strVal val="visible"/>
                                      </p:to>
                                    </p:set>
                                    <p:animEffect transition="in" filter="wipe(down)">
                                      <p:cBhvr>
                                        <p:cTn id="66" dur="500"/>
                                        <p:tgtEl>
                                          <p:spTgt spid="1509420"/>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1509425"/>
                                        </p:tgtEl>
                                        <p:attrNameLst>
                                          <p:attrName>style.visibility</p:attrName>
                                        </p:attrNameLst>
                                      </p:cBhvr>
                                      <p:to>
                                        <p:strVal val="visible"/>
                                      </p:to>
                                    </p:set>
                                    <p:animEffect transition="in" filter="wipe(down)">
                                      <p:cBhvr>
                                        <p:cTn id="71" dur="500"/>
                                        <p:tgtEl>
                                          <p:spTgt spid="1509425"/>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509426"/>
                                        </p:tgtEl>
                                        <p:attrNameLst>
                                          <p:attrName>style.visibility</p:attrName>
                                        </p:attrNameLst>
                                      </p:cBhvr>
                                      <p:to>
                                        <p:strVal val="visible"/>
                                      </p:to>
                                    </p:set>
                                    <p:animEffect transition="in" filter="wipe(down)">
                                      <p:cBhvr>
                                        <p:cTn id="76" dur="500"/>
                                        <p:tgtEl>
                                          <p:spTgt spid="1509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9378" grpId="0" animBg="1"/>
      <p:bldP spid="1509379" grpId="0" animBg="1"/>
      <p:bldP spid="1509380" grpId="0" autoUpdateAnimBg="0"/>
      <p:bldP spid="1509415" grpId="0" animBg="1"/>
      <p:bldP spid="1509416" grpId="0" animBg="1"/>
      <p:bldP spid="1509417" grpId="0" animBg="1"/>
      <p:bldP spid="1509419" grpId="0" animBg="1" autoUpdateAnimBg="0"/>
      <p:bldP spid="1509420" grpId="0" animBg="1" autoUpdateAnimBg="0"/>
      <p:bldP spid="1509421" grpId="0" animBg="1" autoUpdateAnimBg="0"/>
      <p:bldP spid="1509423" grpId="0" animBg="1" autoUpdateAnimBg="0"/>
      <p:bldP spid="1509424" grpId="0" animBg="1" autoUpdateAnimBg="0"/>
      <p:bldP spid="1509425" grpId="0" animBg="1" autoUpdateAnimBg="0"/>
      <p:bldP spid="1509426" grpId="0" animBg="1" autoUpdateAnimBg="0"/>
      <p:bldP spid="1509422" grpId="0" animBg="1" autoUpdateAnimBg="0"/>
    </p:bldLst>
  </p:timing>
</p:sld>
</file>

<file path=ppt/theme/theme1.xml><?xml version="1.0" encoding="utf-8"?>
<a:theme xmlns:a="http://schemas.openxmlformats.org/drawingml/2006/main" name="2_Tema 0. Introducción">
  <a:themeElements>
    <a:clrScheme name="2_Tema 0. Introducció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Tema 0. Introducción">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34963" marR="0" indent="-334963" algn="l" defTabSz="893763" rtl="0" eaLnBrk="0" fontAlgn="base" latinLnBrk="0" hangingPunct="0">
          <a:lnSpc>
            <a:spcPct val="100000"/>
          </a:lnSpc>
          <a:spcBef>
            <a:spcPct val="20000"/>
          </a:spcBef>
          <a:spcAft>
            <a:spcPct val="25000"/>
          </a:spcAft>
          <a:buClr>
            <a:schemeClr val="accent2"/>
          </a:buClr>
          <a:buSzPct val="80000"/>
          <a:buFont typeface="Monotype Sorts" pitchFamily="2" charset="2"/>
          <a:buChar char="n"/>
          <a:tabLst/>
          <a:defRPr kumimoji="0" lang="en-GB" sz="1900" b="1" i="0" u="none" strike="noStrike" cap="none" normalizeH="0" baseline="0" smtClean="0">
            <a:ln>
              <a:noFill/>
            </a:ln>
            <a:solidFill>
              <a:srgbClr val="993300"/>
            </a:solidFill>
            <a:effectLst/>
            <a:latin typeface="Arial Black"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34963" marR="0" indent="-334963" algn="l" defTabSz="893763" rtl="0" eaLnBrk="0" fontAlgn="base" latinLnBrk="0" hangingPunct="0">
          <a:lnSpc>
            <a:spcPct val="100000"/>
          </a:lnSpc>
          <a:spcBef>
            <a:spcPct val="20000"/>
          </a:spcBef>
          <a:spcAft>
            <a:spcPct val="25000"/>
          </a:spcAft>
          <a:buClr>
            <a:schemeClr val="accent2"/>
          </a:buClr>
          <a:buSzPct val="80000"/>
          <a:buFont typeface="Monotype Sorts" pitchFamily="2" charset="2"/>
          <a:buChar char="n"/>
          <a:tabLst/>
          <a:defRPr kumimoji="0" lang="en-GB" sz="1900" b="1" i="0" u="none" strike="noStrike" cap="none" normalizeH="0" baseline="0" smtClean="0">
            <a:ln>
              <a:noFill/>
            </a:ln>
            <a:solidFill>
              <a:srgbClr val="993300"/>
            </a:solidFill>
            <a:effectLst/>
            <a:latin typeface="Arial Black" pitchFamily="34" charset="0"/>
          </a:defRPr>
        </a:defPPr>
      </a:lstStyle>
    </a:lnDef>
  </a:objectDefaults>
  <a:extraClrSchemeLst>
    <a:extraClrScheme>
      <a:clrScheme name="2_Tema 0. Introducció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Tema 0. Introducció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Tema 0. Introducció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Tema 0. Introducció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Tema 0. Introducció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Tema 0. Introducció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Tema 0. Introducció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de Temas</Template>
  <TotalTime>3852</TotalTime>
  <Words>5383</Words>
  <Application>Microsoft Office PowerPoint</Application>
  <PresentationFormat>Transparencia</PresentationFormat>
  <Paragraphs>577</Paragraphs>
  <Slides>66</Slides>
  <Notes>46</Notes>
  <HiddenSlides>0</HiddenSlides>
  <MMClips>0</MMClips>
  <ScaleCrop>false</ScaleCrop>
  <HeadingPairs>
    <vt:vector size="6" baseType="variant">
      <vt:variant>
        <vt:lpstr>Tema</vt:lpstr>
      </vt:variant>
      <vt:variant>
        <vt:i4>1</vt:i4>
      </vt:variant>
      <vt:variant>
        <vt:lpstr>Servidores OLE incrustados</vt:lpstr>
      </vt:variant>
      <vt:variant>
        <vt:i4>4</vt:i4>
      </vt:variant>
      <vt:variant>
        <vt:lpstr>Títulos de diapositiva</vt:lpstr>
      </vt:variant>
      <vt:variant>
        <vt:i4>66</vt:i4>
      </vt:variant>
    </vt:vector>
  </HeadingPairs>
  <TitlesOfParts>
    <vt:vector size="71" baseType="lpstr">
      <vt:lpstr>2_Tema 0. Introducción</vt:lpstr>
      <vt:lpstr>Visio</vt:lpstr>
      <vt:lpstr>CorelDRAW</vt:lpstr>
      <vt:lpstr>Ecuación</vt:lpstr>
      <vt:lpstr>Dibujo de Microsoft Visio</vt:lpstr>
      <vt:lpstr>FUNDAMENTOS FÍSICOS Y TECNOLÓGICOS DE LA INFORMÁTICA</vt:lpstr>
      <vt:lpstr>ÍNDICE</vt:lpstr>
      <vt:lpstr>Generalidades. Circuito Eléctrico vs Electrónico</vt:lpstr>
      <vt:lpstr>Generalidades. Señal analógica vs digital</vt:lpstr>
      <vt:lpstr>Generalidades. Señales digitales en los computadores</vt:lpstr>
      <vt:lpstr>Tecnología HW actual</vt:lpstr>
      <vt:lpstr>Tipos de transistores</vt:lpstr>
      <vt:lpstr>Estructura del MOSFET de acumulación (EpMOS) </vt:lpstr>
      <vt:lpstr>Estructura del MOSFET de empobrecimiento (DpMOS) </vt:lpstr>
      <vt:lpstr>Resumen del funcionamiento de un EpMOS </vt:lpstr>
      <vt:lpstr>Dinámica del transistor MOS</vt:lpstr>
      <vt:lpstr>Símbolos del MOS</vt:lpstr>
      <vt:lpstr>Curvas de entrada y salida del MOS de acumulación de canal N (EnMOS)</vt:lpstr>
      <vt:lpstr>Modos de funcionamiento del MOSFET.  Circuitos equivalentes</vt:lpstr>
      <vt:lpstr>Modelo de interruptor nMOS</vt:lpstr>
      <vt:lpstr>Modelo de interruptor pMOS</vt:lpstr>
      <vt:lpstr>Resumen del  comportamiento digital del MOSFET</vt:lpstr>
      <vt:lpstr>Deficiencias de la puerta de paso nMOS</vt:lpstr>
      <vt:lpstr>Puerta de transmisión CMOS</vt:lpstr>
      <vt:lpstr>Sistemas de representación numérica en el ordenador</vt:lpstr>
      <vt:lpstr>Concepto de sistema de numeración</vt:lpstr>
      <vt:lpstr>Sistemas de representación numérica en el ordenador mas difundidos</vt:lpstr>
      <vt:lpstr>Equivalencia entre sistemas numéricos</vt:lpstr>
      <vt:lpstr>Teorema fundamental de los sistemas de numeración</vt:lpstr>
      <vt:lpstr>Conversión de un número binario a decimal</vt:lpstr>
      <vt:lpstr>Conversión de decimal a binario</vt:lpstr>
      <vt:lpstr>Conversión entre los sistemas binario, octal y hexadecimal</vt:lpstr>
      <vt:lpstr>Tamaño de los datos binarios</vt:lpstr>
      <vt:lpstr>Códigos binarios</vt:lpstr>
      <vt:lpstr>Códigos binarios</vt:lpstr>
      <vt:lpstr>Codificación binaria ASCII  (American Standard Code for Information Interchange)</vt:lpstr>
      <vt:lpstr>Código 7 segmentos</vt:lpstr>
      <vt:lpstr>El álgebra Booleana y Shannon</vt:lpstr>
      <vt:lpstr>Axiomas del Algebra de Boole</vt:lpstr>
      <vt:lpstr>Teoremas o leyes del Algebra de Boole</vt:lpstr>
      <vt:lpstr>Teoremas o leyes del Algebra de Boole</vt:lpstr>
      <vt:lpstr>Principio de dualidad</vt:lpstr>
      <vt:lpstr>Noción de función booleana</vt:lpstr>
      <vt:lpstr>Obtención de la función booleana desde la tabla de verdad</vt:lpstr>
      <vt:lpstr>Maxitérmino y minitérmino</vt:lpstr>
      <vt:lpstr>Expresión canónica de una función booleana con minitérminos</vt:lpstr>
      <vt:lpstr>Expresión de una función booleana con maxitérminos</vt:lpstr>
      <vt:lpstr>Componentes Digitales</vt:lpstr>
      <vt:lpstr>Primitiva o Puerta NOT</vt:lpstr>
      <vt:lpstr>Primitiva o Puerta NO-Y</vt:lpstr>
      <vt:lpstr>Primitiva o Puerta NO-O</vt:lpstr>
      <vt:lpstr>La puerta OR-exclusiva</vt:lpstr>
      <vt:lpstr>Implementación con transistores de la puerta NOT</vt:lpstr>
      <vt:lpstr>Implementación con transistores de la puerta NAND</vt:lpstr>
      <vt:lpstr>Implementación CMOS de la puerta NAND</vt:lpstr>
      <vt:lpstr>Implementación CMOS de la puerta NOR</vt:lpstr>
      <vt:lpstr>Noción de circuito integrado (CI)</vt:lpstr>
      <vt:lpstr>El CI (chip) por dentro</vt:lpstr>
      <vt:lpstr>Encapsulado de los CI</vt:lpstr>
      <vt:lpstr>Integración de las primitivas o puertas básicas</vt:lpstr>
      <vt:lpstr>Parámetros, estimadores, propiedades de los CI</vt:lpstr>
      <vt:lpstr>Lógica positiva y negativa</vt:lpstr>
      <vt:lpstr>Lógica positiva y negativa. Conversión</vt:lpstr>
      <vt:lpstr>Características estáticas: Niveles de tensión de entrada y salida</vt:lpstr>
      <vt:lpstr>Compatibilidad entre puertas lógicas</vt:lpstr>
      <vt:lpstr>Características estáticas:  Fan-in y Fan-out</vt:lpstr>
      <vt:lpstr>Características estáticas: disipación de potencia</vt:lpstr>
      <vt:lpstr>Características estáticas: temperaturas de operación</vt:lpstr>
      <vt:lpstr>Características dinámicas: tiempos de transición</vt:lpstr>
      <vt:lpstr>Características dinámicas: tiempos de transición</vt:lpstr>
      <vt:lpstr>Características dinámicas: tiempos de propagación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TECNOLOGÍA DE EQUIPOS INFORMÁTICOS</dc:title>
  <dc:creator>Juan Cuervas-Mons</dc:creator>
  <dc:description>FORMATO DE EDICION:_x000d_
-&gt;configurar pagina-&gt;tamaño=transparencia_x000d_
-&gt;configurar pagina-&gt;orientación= todo vertical_x000d_
-Texto notas=arial 10:interlineado=1: antes parrafo=0: despues=1</dc:description>
  <cp:lastModifiedBy>juan</cp:lastModifiedBy>
  <cp:revision>189</cp:revision>
  <dcterms:created xsi:type="dcterms:W3CDTF">2003-11-19T18:39:51Z</dcterms:created>
  <dcterms:modified xsi:type="dcterms:W3CDTF">2013-11-04T18:02:24Z</dcterms:modified>
</cp:coreProperties>
</file>